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22"/>
  </p:notesMasterIdLst>
  <p:sldIdLst>
    <p:sldId id="268" r:id="rId2"/>
    <p:sldId id="257" r:id="rId3"/>
    <p:sldId id="258" r:id="rId4"/>
    <p:sldId id="267" r:id="rId5"/>
    <p:sldId id="426" r:id="rId6"/>
    <p:sldId id="280" r:id="rId7"/>
    <p:sldId id="259" r:id="rId8"/>
    <p:sldId id="261" r:id="rId9"/>
    <p:sldId id="480" r:id="rId10"/>
    <p:sldId id="478" r:id="rId11"/>
    <p:sldId id="285" r:id="rId12"/>
    <p:sldId id="286" r:id="rId13"/>
    <p:sldId id="277" r:id="rId14"/>
    <p:sldId id="275" r:id="rId15"/>
    <p:sldId id="263" r:id="rId16"/>
    <p:sldId id="278" r:id="rId17"/>
    <p:sldId id="273" r:id="rId18"/>
    <p:sldId id="266" r:id="rId19"/>
    <p:sldId id="282" r:id="rId20"/>
    <p:sldId id="279"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 Smith" initials="AS" lastIdx="3" clrIdx="0">
    <p:extLst>
      <p:ext uri="{19B8F6BF-5375-455C-9EA6-DF929625EA0E}">
        <p15:presenceInfo xmlns:p15="http://schemas.microsoft.com/office/powerpoint/2012/main" userId="Al Smi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6" autoAdjust="0"/>
    <p:restoredTop sz="95833" autoAdjust="0"/>
  </p:normalViewPr>
  <p:slideViewPr>
    <p:cSldViewPr snapToGrid="0">
      <p:cViewPr varScale="1">
        <p:scale>
          <a:sx n="86" d="100"/>
          <a:sy n="86" d="100"/>
        </p:scale>
        <p:origin x="40" y="272"/>
      </p:cViewPr>
      <p:guideLst/>
    </p:cSldViewPr>
  </p:slideViewPr>
  <p:outlineViewPr>
    <p:cViewPr>
      <p:scale>
        <a:sx n="33" d="100"/>
        <a:sy n="33" d="100"/>
      </p:scale>
      <p:origin x="0" y="-455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25A52-6CEC-4553-A980-E0AC9058B26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856A191-A7FB-42AF-B652-D10C4B547DE8}">
      <dgm:prSet phldrT="[Text]" custT="1"/>
      <dgm:spPr>
        <a:solidFill>
          <a:srgbClr val="EF3C42"/>
        </a:solidFill>
        <a:ln>
          <a:solidFill>
            <a:srgbClr val="EF3C42"/>
          </a:solidFill>
        </a:ln>
      </dgm:spPr>
      <dgm:t>
        <a:bodyPr/>
        <a:lstStyle/>
        <a:p>
          <a:r>
            <a:rPr lang="en-US" sz="1400" b="1" dirty="0">
              <a:latin typeface="Franklin Gothic Medium" pitchFamily="34" charset="0"/>
            </a:rPr>
            <a:t>Maintenance</a:t>
          </a:r>
        </a:p>
      </dgm:t>
    </dgm:pt>
    <dgm:pt modelId="{70ABB964-57B5-494C-B52F-8EB35E686E70}" type="parTrans" cxnId="{74BF4BB8-F881-4B3C-8EE7-F39C92E0934E}">
      <dgm:prSet/>
      <dgm:spPr/>
      <dgm:t>
        <a:bodyPr/>
        <a:lstStyle/>
        <a:p>
          <a:endParaRPr lang="en-US"/>
        </a:p>
      </dgm:t>
    </dgm:pt>
    <dgm:pt modelId="{68249B87-A947-46F7-BED7-058272E7DF3F}" type="sibTrans" cxnId="{74BF4BB8-F881-4B3C-8EE7-F39C92E0934E}">
      <dgm:prSet/>
      <dgm:spPr/>
      <dgm:t>
        <a:bodyPr/>
        <a:lstStyle/>
        <a:p>
          <a:endParaRPr lang="en-US"/>
        </a:p>
      </dgm:t>
    </dgm:pt>
    <dgm:pt modelId="{336D785F-1D5C-4F45-8103-908596DE80D4}">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Millwright/Mechanic</a:t>
          </a:r>
        </a:p>
      </dgm:t>
    </dgm:pt>
    <dgm:pt modelId="{7E6241C2-302B-46C8-8E1C-67A195D06D7E}" type="parTrans" cxnId="{A5DEB6C3-F34C-4A68-B446-C10DC8CC9091}">
      <dgm:prSet/>
      <dgm:spPr/>
      <dgm:t>
        <a:bodyPr/>
        <a:lstStyle/>
        <a:p>
          <a:endParaRPr lang="en-US"/>
        </a:p>
      </dgm:t>
    </dgm:pt>
    <dgm:pt modelId="{ACC0F213-7A2E-45CB-962F-69209959F137}" type="sibTrans" cxnId="{A5DEB6C3-F34C-4A68-B446-C10DC8CC9091}">
      <dgm:prSet/>
      <dgm:spPr/>
      <dgm:t>
        <a:bodyPr/>
        <a:lstStyle/>
        <a:p>
          <a:endParaRPr lang="en-US"/>
        </a:p>
      </dgm:t>
    </dgm:pt>
    <dgm:pt modelId="{8C38A0BA-6240-4D0B-8B9B-0F036C2316F3}">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Welder/Pipefitter</a:t>
          </a:r>
        </a:p>
      </dgm:t>
    </dgm:pt>
    <dgm:pt modelId="{042752DE-5719-4943-9CA4-CDEFF0004094}" type="parTrans" cxnId="{C54608B4-1132-4020-942C-9931C61CE1D1}">
      <dgm:prSet/>
      <dgm:spPr/>
      <dgm:t>
        <a:bodyPr/>
        <a:lstStyle/>
        <a:p>
          <a:endParaRPr lang="en-US"/>
        </a:p>
      </dgm:t>
    </dgm:pt>
    <dgm:pt modelId="{CC182198-F4AD-4D0A-B44F-FB684BFA5721}" type="sibTrans" cxnId="{C54608B4-1132-4020-942C-9931C61CE1D1}">
      <dgm:prSet/>
      <dgm:spPr/>
      <dgm:t>
        <a:bodyPr/>
        <a:lstStyle/>
        <a:p>
          <a:endParaRPr lang="en-US"/>
        </a:p>
      </dgm:t>
    </dgm:pt>
    <dgm:pt modelId="{4CE5B92F-D513-474B-8FFA-9273F8059D10}">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Boilermaker</a:t>
          </a:r>
        </a:p>
      </dgm:t>
    </dgm:pt>
    <dgm:pt modelId="{77E3A565-16FA-461D-80B7-F91CC262F2A9}" type="parTrans" cxnId="{EEE88495-50FC-41F9-9B25-4B9D85CDDF9C}">
      <dgm:prSet/>
      <dgm:spPr/>
      <dgm:t>
        <a:bodyPr/>
        <a:lstStyle/>
        <a:p>
          <a:endParaRPr lang="en-US"/>
        </a:p>
      </dgm:t>
    </dgm:pt>
    <dgm:pt modelId="{359C85CC-2DAB-47FD-A251-B06CB8C6D0ED}" type="sibTrans" cxnId="{EEE88495-50FC-41F9-9B25-4B9D85CDDF9C}">
      <dgm:prSet/>
      <dgm:spPr/>
      <dgm:t>
        <a:bodyPr/>
        <a:lstStyle/>
        <a:p>
          <a:endParaRPr lang="en-US"/>
        </a:p>
      </dgm:t>
    </dgm:pt>
    <dgm:pt modelId="{43B9E003-51D5-4455-8853-EFD87209DCAC}">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Equipment Operator/Rigging</a:t>
          </a:r>
        </a:p>
      </dgm:t>
    </dgm:pt>
    <dgm:pt modelId="{10C5A813-620F-4649-9684-1C070D78FEBD}" type="parTrans" cxnId="{3A251F05-41F4-4299-8A0A-FA193F123E70}">
      <dgm:prSet/>
      <dgm:spPr/>
      <dgm:t>
        <a:bodyPr/>
        <a:lstStyle/>
        <a:p>
          <a:endParaRPr lang="en-US"/>
        </a:p>
      </dgm:t>
    </dgm:pt>
    <dgm:pt modelId="{E9F4A3B7-1CF3-44E9-A639-3A225031805D}" type="sibTrans" cxnId="{3A251F05-41F4-4299-8A0A-FA193F123E70}">
      <dgm:prSet/>
      <dgm:spPr/>
      <dgm:t>
        <a:bodyPr/>
        <a:lstStyle/>
        <a:p>
          <a:endParaRPr lang="en-US"/>
        </a:p>
      </dgm:t>
    </dgm:pt>
    <dgm:pt modelId="{19C5D90C-B009-4F32-86F6-36E9DB7D25D2}">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Fire Sprinkler Systems </a:t>
          </a:r>
        </a:p>
      </dgm:t>
    </dgm:pt>
    <dgm:pt modelId="{9F4C8131-D546-48D6-AB53-B57A14123DD2}" type="parTrans" cxnId="{08C07D40-82AC-4BB1-90FB-C7C53E4789CB}">
      <dgm:prSet/>
      <dgm:spPr/>
      <dgm:t>
        <a:bodyPr/>
        <a:lstStyle/>
        <a:p>
          <a:endParaRPr lang="en-US"/>
        </a:p>
      </dgm:t>
    </dgm:pt>
    <dgm:pt modelId="{EFADB63D-E5BC-47F0-9127-6FF24EC0BF0C}" type="sibTrans" cxnId="{08C07D40-82AC-4BB1-90FB-C7C53E4789CB}">
      <dgm:prSet/>
      <dgm:spPr/>
      <dgm:t>
        <a:bodyPr/>
        <a:lstStyle/>
        <a:p>
          <a:endParaRPr lang="en-US"/>
        </a:p>
      </dgm:t>
    </dgm:pt>
    <dgm:pt modelId="{03B08423-D98E-4125-B40D-C067B0011620}">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Vibration Monitoring</a:t>
          </a:r>
        </a:p>
      </dgm:t>
    </dgm:pt>
    <dgm:pt modelId="{3EFB2800-CA00-4B54-9B7B-AA87E7B8A0B3}" type="parTrans" cxnId="{0418A23A-A7F3-4DAE-9D30-5406BB15B9DB}">
      <dgm:prSet/>
      <dgm:spPr/>
      <dgm:t>
        <a:bodyPr/>
        <a:lstStyle/>
        <a:p>
          <a:endParaRPr lang="en-US"/>
        </a:p>
      </dgm:t>
    </dgm:pt>
    <dgm:pt modelId="{F2B0E600-8F58-4505-9F15-67B97BBA42F3}" type="sibTrans" cxnId="{0418A23A-A7F3-4DAE-9D30-5406BB15B9DB}">
      <dgm:prSet/>
      <dgm:spPr/>
      <dgm:t>
        <a:bodyPr/>
        <a:lstStyle/>
        <a:p>
          <a:endParaRPr lang="en-US"/>
        </a:p>
      </dgm:t>
    </dgm:pt>
    <dgm:pt modelId="{F5699AB9-E725-40A3-836F-52B34908BEC5}">
      <dgm:prSet phldrT="[Text]" custT="1"/>
      <dgm:spPr>
        <a:solidFill>
          <a:srgbClr val="636363"/>
        </a:solidFill>
        <a:ln>
          <a:solidFill>
            <a:srgbClr val="636363"/>
          </a:solidFill>
        </a:ln>
      </dgm:spPr>
      <dgm:t>
        <a:bodyPr/>
        <a:lstStyle/>
        <a:p>
          <a:r>
            <a:rPr lang="en-US" sz="1400" b="1" dirty="0">
              <a:latin typeface="Franklin Gothic Medium" pitchFamily="34" charset="0"/>
            </a:rPr>
            <a:t>Construction/Small Cap</a:t>
          </a:r>
        </a:p>
      </dgm:t>
    </dgm:pt>
    <dgm:pt modelId="{157BE63B-9DFF-4A77-8287-79A44E0EB425}" type="parTrans" cxnId="{EB2C9D08-D8E8-41BD-A742-84F413EE2423}">
      <dgm:prSet/>
      <dgm:spPr/>
      <dgm:t>
        <a:bodyPr/>
        <a:lstStyle/>
        <a:p>
          <a:endParaRPr lang="en-US"/>
        </a:p>
      </dgm:t>
    </dgm:pt>
    <dgm:pt modelId="{D90C0E96-0428-4A5E-91DC-3A4848AE1332}" type="sibTrans" cxnId="{EB2C9D08-D8E8-41BD-A742-84F413EE2423}">
      <dgm:prSet/>
      <dgm:spPr/>
      <dgm:t>
        <a:bodyPr/>
        <a:lstStyle/>
        <a:p>
          <a:endParaRPr lang="en-US"/>
        </a:p>
      </dgm:t>
    </dgm:pt>
    <dgm:pt modelId="{7968819A-AA05-4989-ACCD-94469D96ACD0}">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Piping </a:t>
          </a:r>
        </a:p>
      </dgm:t>
    </dgm:pt>
    <dgm:pt modelId="{9CC2BE34-1E13-42F0-9C3D-5227491E7E68}" type="parTrans" cxnId="{FFEB0774-0BE5-4BD1-A615-35F2E1037BCB}">
      <dgm:prSet/>
      <dgm:spPr/>
      <dgm:t>
        <a:bodyPr/>
        <a:lstStyle/>
        <a:p>
          <a:endParaRPr lang="en-US"/>
        </a:p>
      </dgm:t>
    </dgm:pt>
    <dgm:pt modelId="{C7C4198C-FD63-4A8B-B5A8-569F090F4365}" type="sibTrans" cxnId="{FFEB0774-0BE5-4BD1-A615-35F2E1037BCB}">
      <dgm:prSet/>
      <dgm:spPr/>
      <dgm:t>
        <a:bodyPr/>
        <a:lstStyle/>
        <a:p>
          <a:endParaRPr lang="en-US"/>
        </a:p>
      </dgm:t>
    </dgm:pt>
    <dgm:pt modelId="{AC2BEBAC-12DA-4DA2-A76C-240AC563E508}">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Structural Steel erection</a:t>
          </a:r>
        </a:p>
      </dgm:t>
    </dgm:pt>
    <dgm:pt modelId="{597AFBAC-194F-4B38-97F3-F1AAD98B8577}" type="parTrans" cxnId="{758B1275-F73C-46AE-B79B-D16EB53DE7FE}">
      <dgm:prSet/>
      <dgm:spPr/>
      <dgm:t>
        <a:bodyPr/>
        <a:lstStyle/>
        <a:p>
          <a:endParaRPr lang="en-US"/>
        </a:p>
      </dgm:t>
    </dgm:pt>
    <dgm:pt modelId="{F74DD3F8-2A4C-42F5-8FFD-5AA863824FCB}" type="sibTrans" cxnId="{758B1275-F73C-46AE-B79B-D16EB53DE7FE}">
      <dgm:prSet/>
      <dgm:spPr/>
      <dgm:t>
        <a:bodyPr/>
        <a:lstStyle/>
        <a:p>
          <a:endParaRPr lang="en-US"/>
        </a:p>
      </dgm:t>
    </dgm:pt>
    <dgm:pt modelId="{39C638B2-CD87-4283-A0A9-8D3E8CC0E2CC}">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Equipment Setting, Assembly, &amp; Alignment </a:t>
          </a:r>
        </a:p>
      </dgm:t>
    </dgm:pt>
    <dgm:pt modelId="{211D2CA3-AC0B-4A5D-A1DD-75FBF25741B8}" type="parTrans" cxnId="{9B43CEC7-4A7F-4DE8-BFD3-32CEAFC93F21}">
      <dgm:prSet/>
      <dgm:spPr/>
      <dgm:t>
        <a:bodyPr/>
        <a:lstStyle/>
        <a:p>
          <a:endParaRPr lang="en-US"/>
        </a:p>
      </dgm:t>
    </dgm:pt>
    <dgm:pt modelId="{EFE50E08-029F-44D3-ADE0-19D1CC7F0B00}" type="sibTrans" cxnId="{9B43CEC7-4A7F-4DE8-BFD3-32CEAFC93F21}">
      <dgm:prSet/>
      <dgm:spPr/>
      <dgm:t>
        <a:bodyPr/>
        <a:lstStyle/>
        <a:p>
          <a:endParaRPr lang="en-US"/>
        </a:p>
      </dgm:t>
    </dgm:pt>
    <dgm:pt modelId="{32862248-3682-421D-A10F-7E3221F925A4}">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Electrical/Instrumentation</a:t>
          </a:r>
        </a:p>
      </dgm:t>
    </dgm:pt>
    <dgm:pt modelId="{36C51E52-704D-4680-B3DF-D019E32A0FB6}" type="parTrans" cxnId="{E1691EA8-4464-4A19-AD47-61B1C8700C29}">
      <dgm:prSet/>
      <dgm:spPr/>
      <dgm:t>
        <a:bodyPr/>
        <a:lstStyle/>
        <a:p>
          <a:endParaRPr lang="en-US"/>
        </a:p>
      </dgm:t>
    </dgm:pt>
    <dgm:pt modelId="{FD6DD3F7-3828-48FC-9F07-C99F050AAC0C}" type="sibTrans" cxnId="{E1691EA8-4464-4A19-AD47-61B1C8700C29}">
      <dgm:prSet/>
      <dgm:spPr/>
      <dgm:t>
        <a:bodyPr/>
        <a:lstStyle/>
        <a:p>
          <a:endParaRPr lang="en-US"/>
        </a:p>
      </dgm:t>
    </dgm:pt>
    <dgm:pt modelId="{321168F9-D634-43FE-9A46-6BC74DFF2C60}">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Project Controls </a:t>
          </a:r>
        </a:p>
      </dgm:t>
    </dgm:pt>
    <dgm:pt modelId="{BE6D594B-B625-460E-A370-6BBA49818CF7}" type="parTrans" cxnId="{42CAF4B5-EEBA-4884-8C2F-E1326D17D723}">
      <dgm:prSet/>
      <dgm:spPr/>
      <dgm:t>
        <a:bodyPr/>
        <a:lstStyle/>
        <a:p>
          <a:endParaRPr lang="en-US"/>
        </a:p>
      </dgm:t>
    </dgm:pt>
    <dgm:pt modelId="{90A06510-F6A4-48A9-BCD9-E12E61A2DAD7}" type="sibTrans" cxnId="{42CAF4B5-EEBA-4884-8C2F-E1326D17D723}">
      <dgm:prSet/>
      <dgm:spPr/>
      <dgm:t>
        <a:bodyPr/>
        <a:lstStyle/>
        <a:p>
          <a:endParaRPr lang="en-US"/>
        </a:p>
      </dgm:t>
    </dgm:pt>
    <dgm:pt modelId="{B0AF35E5-8164-4BEC-AF24-E874DCCED60D}">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Electrical/Instrumentation</a:t>
          </a:r>
        </a:p>
      </dgm:t>
    </dgm:pt>
    <dgm:pt modelId="{88E1FD98-73B1-452F-9B60-28FA08A8DA8B}" type="parTrans" cxnId="{A4ED3E36-1759-4380-8FD5-B93DC00CD50D}">
      <dgm:prSet/>
      <dgm:spPr/>
      <dgm:t>
        <a:bodyPr/>
        <a:lstStyle/>
        <a:p>
          <a:endParaRPr lang="en-US"/>
        </a:p>
      </dgm:t>
    </dgm:pt>
    <dgm:pt modelId="{8EC8CD87-66DB-438B-A8FE-360B4CDBBECF}" type="sibTrans" cxnId="{A4ED3E36-1759-4380-8FD5-B93DC00CD50D}">
      <dgm:prSet/>
      <dgm:spPr/>
      <dgm:t>
        <a:bodyPr/>
        <a:lstStyle/>
        <a:p>
          <a:endParaRPr lang="en-US"/>
        </a:p>
      </dgm:t>
    </dgm:pt>
    <dgm:pt modelId="{B0043C93-1913-48E5-BF51-DF22002CF5C3}">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Civil</a:t>
          </a:r>
        </a:p>
      </dgm:t>
    </dgm:pt>
    <dgm:pt modelId="{00945D81-3A7E-44DD-BD77-70862EE59676}" type="parTrans" cxnId="{A0E2FDB4-83A8-4A86-86CB-80E224D33462}">
      <dgm:prSet/>
      <dgm:spPr/>
      <dgm:t>
        <a:bodyPr/>
        <a:lstStyle/>
        <a:p>
          <a:endParaRPr lang="en-US"/>
        </a:p>
      </dgm:t>
    </dgm:pt>
    <dgm:pt modelId="{EF1C2839-2C71-4B40-BAF0-45AD6BC6A65A}" type="sibTrans" cxnId="{A0E2FDB4-83A8-4A86-86CB-80E224D33462}">
      <dgm:prSet/>
      <dgm:spPr/>
      <dgm:t>
        <a:bodyPr/>
        <a:lstStyle/>
        <a:p>
          <a:endParaRPr lang="en-US"/>
        </a:p>
      </dgm:t>
    </dgm:pt>
    <dgm:pt modelId="{EBEDD075-BDAB-486F-863C-F9FCFB2F77E1}">
      <dgm:prSet custT="1"/>
      <dgm:spPr>
        <a:solidFill>
          <a:srgbClr val="F23B41"/>
        </a:solidFill>
        <a:ln>
          <a:solidFill>
            <a:srgbClr val="EF3C42"/>
          </a:solidFill>
        </a:ln>
      </dgm:spPr>
      <dgm:t>
        <a:bodyPr/>
        <a:lstStyle/>
        <a:p>
          <a:r>
            <a:rPr lang="en-US" sz="1400" b="1" dirty="0">
              <a:latin typeface="Franklin Gothic Medium" pitchFamily="34" charset="0"/>
            </a:rPr>
            <a:t>Specialty</a:t>
          </a:r>
        </a:p>
      </dgm:t>
    </dgm:pt>
    <dgm:pt modelId="{E080B949-1E03-47DA-89BE-B6C4A882D0FE}" type="parTrans" cxnId="{D787C15D-B1E7-400E-8BD4-5B8940A73F92}">
      <dgm:prSet/>
      <dgm:spPr/>
      <dgm:t>
        <a:bodyPr/>
        <a:lstStyle/>
        <a:p>
          <a:endParaRPr lang="en-US"/>
        </a:p>
      </dgm:t>
    </dgm:pt>
    <dgm:pt modelId="{B18D43FA-1863-45DA-82B1-43E85E2D7920}" type="sibTrans" cxnId="{D787C15D-B1E7-400E-8BD4-5B8940A73F92}">
      <dgm:prSet/>
      <dgm:spPr/>
      <dgm:t>
        <a:bodyPr/>
        <a:lstStyle/>
        <a:p>
          <a:endParaRPr lang="en-US"/>
        </a:p>
      </dgm:t>
    </dgm:pt>
    <dgm:pt modelId="{097F793F-5BE8-4E92-9E3E-3F09D7D42A76}">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Scaffold</a:t>
          </a:r>
        </a:p>
      </dgm:t>
    </dgm:pt>
    <dgm:pt modelId="{24B4E313-E6A3-44C9-9AEB-3C375DEF71D5}" type="parTrans" cxnId="{AC5F1AAA-20E2-4626-9723-C7C81218D44C}">
      <dgm:prSet/>
      <dgm:spPr/>
      <dgm:t>
        <a:bodyPr/>
        <a:lstStyle/>
        <a:p>
          <a:endParaRPr lang="en-US"/>
        </a:p>
      </dgm:t>
    </dgm:pt>
    <dgm:pt modelId="{F0D4C1FD-7622-490E-8D48-9B1CC360C2DB}" type="sibTrans" cxnId="{AC5F1AAA-20E2-4626-9723-C7C81218D44C}">
      <dgm:prSet/>
      <dgm:spPr/>
      <dgm:t>
        <a:bodyPr/>
        <a:lstStyle/>
        <a:p>
          <a:endParaRPr lang="en-US"/>
        </a:p>
      </dgm:t>
    </dgm:pt>
    <dgm:pt modelId="{ADEE1DED-763C-44B2-BDD3-83D1A87BC25F}">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Insulation</a:t>
          </a:r>
        </a:p>
      </dgm:t>
    </dgm:pt>
    <dgm:pt modelId="{80968217-D89A-4141-A5A3-8CB5EABC1742}" type="parTrans" cxnId="{7DFBE7E3-6F6F-4159-BFF4-A952E28B206D}">
      <dgm:prSet/>
      <dgm:spPr/>
      <dgm:t>
        <a:bodyPr/>
        <a:lstStyle/>
        <a:p>
          <a:endParaRPr lang="en-US"/>
        </a:p>
      </dgm:t>
    </dgm:pt>
    <dgm:pt modelId="{06A85522-6F7F-408B-A25A-4495EC48D1E9}" type="sibTrans" cxnId="{7DFBE7E3-6F6F-4159-BFF4-A952E28B206D}">
      <dgm:prSet/>
      <dgm:spPr/>
      <dgm:t>
        <a:bodyPr/>
        <a:lstStyle/>
        <a:p>
          <a:endParaRPr lang="en-US"/>
        </a:p>
      </dgm:t>
    </dgm:pt>
    <dgm:pt modelId="{907CE256-264C-4540-BBD3-094FE0D61FE2}">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Pa int/Coatings</a:t>
          </a:r>
        </a:p>
      </dgm:t>
    </dgm:pt>
    <dgm:pt modelId="{262E924F-87D0-4BDD-BCD3-E5240F9A76F0}" type="parTrans" cxnId="{6908236E-7447-4331-9F82-507F8523AB4E}">
      <dgm:prSet/>
      <dgm:spPr/>
      <dgm:t>
        <a:bodyPr/>
        <a:lstStyle/>
        <a:p>
          <a:endParaRPr lang="en-US"/>
        </a:p>
      </dgm:t>
    </dgm:pt>
    <dgm:pt modelId="{2DAF39DC-A26A-488F-BDF9-6CACB274A5B0}" type="sibTrans" cxnId="{6908236E-7447-4331-9F82-507F8523AB4E}">
      <dgm:prSet/>
      <dgm:spPr/>
      <dgm:t>
        <a:bodyPr/>
        <a:lstStyle/>
        <a:p>
          <a:endParaRPr lang="en-US"/>
        </a:p>
      </dgm:t>
    </dgm:pt>
    <dgm:pt modelId="{050BB6E2-7B2E-45FA-BD78-C6A268CDB074}">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Asbestos Abatement</a:t>
          </a:r>
        </a:p>
      </dgm:t>
    </dgm:pt>
    <dgm:pt modelId="{EA82068A-AF51-490F-A9B1-0FD549F1D30D}" type="parTrans" cxnId="{D2AD902E-5803-4911-8739-B14A9C358D0A}">
      <dgm:prSet/>
      <dgm:spPr/>
      <dgm:t>
        <a:bodyPr/>
        <a:lstStyle/>
        <a:p>
          <a:endParaRPr lang="en-US"/>
        </a:p>
      </dgm:t>
    </dgm:pt>
    <dgm:pt modelId="{A9147184-CE77-4C3E-A443-5E7FC42F5938}" type="sibTrans" cxnId="{D2AD902E-5803-4911-8739-B14A9C358D0A}">
      <dgm:prSet/>
      <dgm:spPr/>
      <dgm:t>
        <a:bodyPr/>
        <a:lstStyle/>
        <a:p>
          <a:endParaRPr lang="en-US"/>
        </a:p>
      </dgm:t>
    </dgm:pt>
    <dgm:pt modelId="{EB5087A7-9ED3-4639-B6B9-8B1039437F99}">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Lead Abatement</a:t>
          </a:r>
        </a:p>
      </dgm:t>
    </dgm:pt>
    <dgm:pt modelId="{298C499E-BC5C-44BA-983E-A7471436382D}" type="parTrans" cxnId="{033E1FA6-E65D-4491-98D0-938FC64329E1}">
      <dgm:prSet/>
      <dgm:spPr/>
      <dgm:t>
        <a:bodyPr/>
        <a:lstStyle/>
        <a:p>
          <a:endParaRPr lang="en-US"/>
        </a:p>
      </dgm:t>
    </dgm:pt>
    <dgm:pt modelId="{5E019371-3D86-430B-B97A-E76DC2DF31F6}" type="sibTrans" cxnId="{033E1FA6-E65D-4491-98D0-938FC64329E1}">
      <dgm:prSet/>
      <dgm:spPr/>
      <dgm:t>
        <a:bodyPr/>
        <a:lstStyle/>
        <a:p>
          <a:endParaRPr lang="en-US"/>
        </a:p>
      </dgm:t>
    </dgm:pt>
    <dgm:pt modelId="{8CEB4FD5-61C0-4395-B654-4F38E8E17882}">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CUI</a:t>
          </a:r>
        </a:p>
      </dgm:t>
    </dgm:pt>
    <dgm:pt modelId="{01807DC3-F7F8-40C0-A402-55CF1765627E}" type="parTrans" cxnId="{5D4DDF10-7ADB-4BB0-98E3-D3981ACFD764}">
      <dgm:prSet/>
      <dgm:spPr/>
      <dgm:t>
        <a:bodyPr/>
        <a:lstStyle/>
        <a:p>
          <a:endParaRPr lang="en-US"/>
        </a:p>
      </dgm:t>
    </dgm:pt>
    <dgm:pt modelId="{5E873B64-A0D5-4374-A295-80FD1FC2FDEA}" type="sibTrans" cxnId="{5D4DDF10-7ADB-4BB0-98E3-D3981ACFD764}">
      <dgm:prSet/>
      <dgm:spPr/>
      <dgm:t>
        <a:bodyPr/>
        <a:lstStyle/>
        <a:p>
          <a:endParaRPr lang="en-US"/>
        </a:p>
      </dgm:t>
    </dgm:pt>
    <dgm:pt modelId="{A64BFC73-46DB-49CF-9F70-02D29870B8BB}">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Fiberglass</a:t>
          </a:r>
        </a:p>
      </dgm:t>
    </dgm:pt>
    <dgm:pt modelId="{E0196817-A3BF-4406-BAC0-747FF3886970}" type="parTrans" cxnId="{034D6993-631D-47ED-AF57-BAFB375A7AE0}">
      <dgm:prSet/>
      <dgm:spPr/>
      <dgm:t>
        <a:bodyPr/>
        <a:lstStyle/>
        <a:p>
          <a:endParaRPr lang="en-US"/>
        </a:p>
      </dgm:t>
    </dgm:pt>
    <dgm:pt modelId="{3C74AAE8-FD9E-4208-BB38-B168DA4C7DFF}" type="sibTrans" cxnId="{034D6993-631D-47ED-AF57-BAFB375A7AE0}">
      <dgm:prSet/>
      <dgm:spPr/>
      <dgm:t>
        <a:bodyPr/>
        <a:lstStyle/>
        <a:p>
          <a:endParaRPr lang="en-US"/>
        </a:p>
      </dgm:t>
    </dgm:pt>
    <dgm:pt modelId="{13DEB8F1-072F-41CB-8341-EE111FC4BCC7}">
      <dgm:prSe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Steam Tracing</a:t>
          </a:r>
        </a:p>
      </dgm:t>
    </dgm:pt>
    <dgm:pt modelId="{A6F26FD0-9578-4956-B554-FBEC4F4B0E2A}" type="parTrans" cxnId="{ABF60BAB-E123-4E3B-B739-BBE98CBC8FD7}">
      <dgm:prSet/>
      <dgm:spPr/>
      <dgm:t>
        <a:bodyPr/>
        <a:lstStyle/>
        <a:p>
          <a:endParaRPr lang="en-US"/>
        </a:p>
      </dgm:t>
    </dgm:pt>
    <dgm:pt modelId="{7094DDBA-BE79-4115-A357-1D37E51CB7D4}" type="sibTrans" cxnId="{ABF60BAB-E123-4E3B-B739-BBE98CBC8FD7}">
      <dgm:prSet/>
      <dgm:spPr/>
      <dgm:t>
        <a:bodyPr/>
        <a:lstStyle/>
        <a:p>
          <a:endParaRPr lang="en-US"/>
        </a:p>
      </dgm:t>
    </dgm:pt>
    <dgm:pt modelId="{C138C6BC-FADF-4C6F-8431-498A97F1E500}">
      <dgm:prSet phldrT="[Text]"/>
      <dgm:spPr>
        <a:noFill/>
        <a:ln>
          <a:solidFill>
            <a:srgbClr val="636363">
              <a:alpha val="90000"/>
            </a:srgbClr>
          </a:solidFill>
        </a:ln>
      </dgm:spPr>
      <dgm:t>
        <a:bodyPr/>
        <a:lstStyle/>
        <a:p>
          <a:pPr marL="230188" indent="-171450">
            <a:tabLst>
              <a:tab pos="230188" algn="l"/>
            </a:tabLst>
          </a:pPr>
          <a:r>
            <a:rPr lang="en-US" dirty="0">
              <a:latin typeface="Franklin Gothic Medium" pitchFamily="34" charset="0"/>
            </a:rPr>
            <a:t>Subcontract Management</a:t>
          </a:r>
        </a:p>
      </dgm:t>
    </dgm:pt>
    <dgm:pt modelId="{2FF8B21E-D162-4FA8-A40F-2900C9DCEB97}" type="parTrans" cxnId="{2887BA39-59CA-4DC9-A0EA-AC4074A6A3D5}">
      <dgm:prSet/>
      <dgm:spPr/>
      <dgm:t>
        <a:bodyPr/>
        <a:lstStyle/>
        <a:p>
          <a:endParaRPr lang="en-US"/>
        </a:p>
      </dgm:t>
    </dgm:pt>
    <dgm:pt modelId="{9515EE59-79EE-45BE-88ED-6AC8254193DD}" type="sibTrans" cxnId="{2887BA39-59CA-4DC9-A0EA-AC4074A6A3D5}">
      <dgm:prSet/>
      <dgm:spPr/>
      <dgm:t>
        <a:bodyPr/>
        <a:lstStyle/>
        <a:p>
          <a:endParaRPr lang="en-US"/>
        </a:p>
      </dgm:t>
    </dgm:pt>
    <dgm:pt modelId="{E2FE168B-FF47-4976-9A90-5CCE49812814}">
      <dgm:prSet phldrT="[Text]"/>
      <dgm:spPr>
        <a:noFill/>
        <a:ln>
          <a:solidFill>
            <a:srgbClr val="EF3C42">
              <a:alpha val="90000"/>
            </a:srgbClr>
          </a:solidFill>
        </a:ln>
      </dgm:spPr>
      <dgm:t>
        <a:bodyPr/>
        <a:lstStyle/>
        <a:p>
          <a:pPr marL="230188" indent="-171450">
            <a:tabLst>
              <a:tab pos="230188" algn="l"/>
            </a:tabLst>
          </a:pPr>
          <a:r>
            <a:rPr lang="en-US" dirty="0">
              <a:latin typeface="Franklin Gothic Medium" pitchFamily="34" charset="0"/>
            </a:rPr>
            <a:t>Fiberglass</a:t>
          </a:r>
        </a:p>
      </dgm:t>
    </dgm:pt>
    <dgm:pt modelId="{064F8E3E-DC28-4A2F-9841-2C2B0EA59781}" type="parTrans" cxnId="{09E1AD98-A5C0-4901-B798-F1E919F05B19}">
      <dgm:prSet/>
      <dgm:spPr/>
      <dgm:t>
        <a:bodyPr/>
        <a:lstStyle/>
        <a:p>
          <a:endParaRPr lang="en-US"/>
        </a:p>
      </dgm:t>
    </dgm:pt>
    <dgm:pt modelId="{A22577CC-1D07-4828-9EF0-AB2E39EFB6DE}" type="sibTrans" cxnId="{09E1AD98-A5C0-4901-B798-F1E919F05B19}">
      <dgm:prSet/>
      <dgm:spPr/>
      <dgm:t>
        <a:bodyPr/>
        <a:lstStyle/>
        <a:p>
          <a:endParaRPr lang="en-US"/>
        </a:p>
      </dgm:t>
    </dgm:pt>
    <dgm:pt modelId="{0265357A-63A8-435B-9927-F908E4B86552}" type="pres">
      <dgm:prSet presAssocID="{C2825A52-6CEC-4553-A980-E0AC9058B26F}" presName="Name0" presStyleCnt="0">
        <dgm:presLayoutVars>
          <dgm:dir/>
          <dgm:animLvl val="lvl"/>
          <dgm:resizeHandles val="exact"/>
        </dgm:presLayoutVars>
      </dgm:prSet>
      <dgm:spPr/>
    </dgm:pt>
    <dgm:pt modelId="{F88AC5B0-E976-49BB-942C-7509D238403E}" type="pres">
      <dgm:prSet presAssocID="{0856A191-A7FB-42AF-B652-D10C4B547DE8}" presName="composite" presStyleCnt="0"/>
      <dgm:spPr/>
    </dgm:pt>
    <dgm:pt modelId="{0EF31450-A415-4CD3-B8CD-F81D0803B7B7}" type="pres">
      <dgm:prSet presAssocID="{0856A191-A7FB-42AF-B652-D10C4B547DE8}" presName="parTx" presStyleLbl="alignNode1" presStyleIdx="0" presStyleCnt="3">
        <dgm:presLayoutVars>
          <dgm:chMax val="0"/>
          <dgm:chPref val="0"/>
          <dgm:bulletEnabled val="1"/>
        </dgm:presLayoutVars>
      </dgm:prSet>
      <dgm:spPr/>
    </dgm:pt>
    <dgm:pt modelId="{A14903DE-5931-4A61-9BC3-7CBF98D9C1B4}" type="pres">
      <dgm:prSet presAssocID="{0856A191-A7FB-42AF-B652-D10C4B547DE8}" presName="desTx" presStyleLbl="alignAccFollowNode1" presStyleIdx="0" presStyleCnt="3">
        <dgm:presLayoutVars>
          <dgm:bulletEnabled val="1"/>
        </dgm:presLayoutVars>
      </dgm:prSet>
      <dgm:spPr/>
    </dgm:pt>
    <dgm:pt modelId="{85B673F5-8EA1-4F62-AEFD-1F3D6ABB0A69}" type="pres">
      <dgm:prSet presAssocID="{68249B87-A947-46F7-BED7-058272E7DF3F}" presName="space" presStyleCnt="0"/>
      <dgm:spPr/>
    </dgm:pt>
    <dgm:pt modelId="{80F6351B-1F3A-489E-88C1-36DED10A80FF}" type="pres">
      <dgm:prSet presAssocID="{F5699AB9-E725-40A3-836F-52B34908BEC5}" presName="composite" presStyleCnt="0"/>
      <dgm:spPr/>
    </dgm:pt>
    <dgm:pt modelId="{2EF68197-EAE7-4B9C-9D77-413E7FB6AD80}" type="pres">
      <dgm:prSet presAssocID="{F5699AB9-E725-40A3-836F-52B34908BEC5}" presName="parTx" presStyleLbl="alignNode1" presStyleIdx="1" presStyleCnt="3">
        <dgm:presLayoutVars>
          <dgm:chMax val="0"/>
          <dgm:chPref val="0"/>
          <dgm:bulletEnabled val="1"/>
        </dgm:presLayoutVars>
      </dgm:prSet>
      <dgm:spPr/>
    </dgm:pt>
    <dgm:pt modelId="{DFE0A08C-4EF6-45B3-B2D7-E255243F5F2B}" type="pres">
      <dgm:prSet presAssocID="{F5699AB9-E725-40A3-836F-52B34908BEC5}" presName="desTx" presStyleLbl="alignAccFollowNode1" presStyleIdx="1" presStyleCnt="3">
        <dgm:presLayoutVars>
          <dgm:bulletEnabled val="1"/>
        </dgm:presLayoutVars>
      </dgm:prSet>
      <dgm:spPr/>
    </dgm:pt>
    <dgm:pt modelId="{E39EBD3F-4C35-4054-8F2A-3FDE1AE515C7}" type="pres">
      <dgm:prSet presAssocID="{D90C0E96-0428-4A5E-91DC-3A4848AE1332}" presName="space" presStyleCnt="0"/>
      <dgm:spPr/>
    </dgm:pt>
    <dgm:pt modelId="{7163582E-DA8D-495B-B35A-6E35C6B09929}" type="pres">
      <dgm:prSet presAssocID="{EBEDD075-BDAB-486F-863C-F9FCFB2F77E1}" presName="composite" presStyleCnt="0"/>
      <dgm:spPr/>
    </dgm:pt>
    <dgm:pt modelId="{770A6B12-11C2-4966-B03F-1B3979DF09C6}" type="pres">
      <dgm:prSet presAssocID="{EBEDD075-BDAB-486F-863C-F9FCFB2F77E1}" presName="parTx" presStyleLbl="alignNode1" presStyleIdx="2" presStyleCnt="3">
        <dgm:presLayoutVars>
          <dgm:chMax val="0"/>
          <dgm:chPref val="0"/>
          <dgm:bulletEnabled val="1"/>
        </dgm:presLayoutVars>
      </dgm:prSet>
      <dgm:spPr/>
    </dgm:pt>
    <dgm:pt modelId="{FFD99BC2-7B01-47CE-878B-CC120F5F19FD}" type="pres">
      <dgm:prSet presAssocID="{EBEDD075-BDAB-486F-863C-F9FCFB2F77E1}" presName="desTx" presStyleLbl="alignAccFollowNode1" presStyleIdx="2" presStyleCnt="3" custLinFactNeighborX="1979" custLinFactNeighborY="-1907">
        <dgm:presLayoutVars>
          <dgm:bulletEnabled val="1"/>
        </dgm:presLayoutVars>
      </dgm:prSet>
      <dgm:spPr/>
    </dgm:pt>
  </dgm:ptLst>
  <dgm:cxnLst>
    <dgm:cxn modelId="{3A251F05-41F4-4299-8A0A-FA193F123E70}" srcId="{0856A191-A7FB-42AF-B652-D10C4B547DE8}" destId="{43B9E003-51D5-4455-8853-EFD87209DCAC}" srcOrd="3" destOrd="0" parTransId="{10C5A813-620F-4649-9684-1C070D78FEBD}" sibTransId="{E9F4A3B7-1CF3-44E9-A639-3A225031805D}"/>
    <dgm:cxn modelId="{3D24ED05-1F41-4450-93E7-3A2C5A0B8A93}" type="presOf" srcId="{097F793F-5BE8-4E92-9E3E-3F09D7D42A76}" destId="{FFD99BC2-7B01-47CE-878B-CC120F5F19FD}" srcOrd="0" destOrd="0" presId="urn:microsoft.com/office/officeart/2005/8/layout/hList1"/>
    <dgm:cxn modelId="{EB2C9D08-D8E8-41BD-A742-84F413EE2423}" srcId="{C2825A52-6CEC-4553-A980-E0AC9058B26F}" destId="{F5699AB9-E725-40A3-836F-52B34908BEC5}" srcOrd="1" destOrd="0" parTransId="{157BE63B-9DFF-4A77-8287-79A44E0EB425}" sibTransId="{D90C0E96-0428-4A5E-91DC-3A4848AE1332}"/>
    <dgm:cxn modelId="{5D4DDF10-7ADB-4BB0-98E3-D3981ACFD764}" srcId="{EBEDD075-BDAB-486F-863C-F9FCFB2F77E1}" destId="{8CEB4FD5-61C0-4395-B654-4F38E8E17882}" srcOrd="5" destOrd="0" parTransId="{01807DC3-F7F8-40C0-A402-55CF1765627E}" sibTransId="{5E873B64-A0D5-4374-A295-80FD1FC2FDEA}"/>
    <dgm:cxn modelId="{F3992913-CDC9-492F-8FA2-07A876BAC792}" type="presOf" srcId="{F5699AB9-E725-40A3-836F-52B34908BEC5}" destId="{2EF68197-EAE7-4B9C-9D77-413E7FB6AD80}" srcOrd="0" destOrd="0" presId="urn:microsoft.com/office/officeart/2005/8/layout/hList1"/>
    <dgm:cxn modelId="{DD14B820-EAF8-475D-B008-9FCDA229304A}" type="presOf" srcId="{EB5087A7-9ED3-4639-B6B9-8B1039437F99}" destId="{FFD99BC2-7B01-47CE-878B-CC120F5F19FD}" srcOrd="0" destOrd="4" presId="urn:microsoft.com/office/officeart/2005/8/layout/hList1"/>
    <dgm:cxn modelId="{1B909F28-AB6A-49BA-863C-37132A5D88F9}" type="presOf" srcId="{8CEB4FD5-61C0-4395-B654-4F38E8E17882}" destId="{FFD99BC2-7B01-47CE-878B-CC120F5F19FD}" srcOrd="0" destOrd="5" presId="urn:microsoft.com/office/officeart/2005/8/layout/hList1"/>
    <dgm:cxn modelId="{8B0F642D-F0CD-4C8F-949D-2F670D39304D}" type="presOf" srcId="{0856A191-A7FB-42AF-B652-D10C4B547DE8}" destId="{0EF31450-A415-4CD3-B8CD-F81D0803B7B7}" srcOrd="0" destOrd="0" presId="urn:microsoft.com/office/officeart/2005/8/layout/hList1"/>
    <dgm:cxn modelId="{D2AD902E-5803-4911-8739-B14A9C358D0A}" srcId="{EBEDD075-BDAB-486F-863C-F9FCFB2F77E1}" destId="{050BB6E2-7B2E-45FA-BD78-C6A268CDB074}" srcOrd="3" destOrd="0" parTransId="{EA82068A-AF51-490F-A9B1-0FD549F1D30D}" sibTransId="{A9147184-CE77-4C3E-A443-5E7FC42F5938}"/>
    <dgm:cxn modelId="{4843B035-90D5-4B63-BA44-261169BBC1D7}" type="presOf" srcId="{4CE5B92F-D513-474B-8FFA-9273F8059D10}" destId="{A14903DE-5931-4A61-9BC3-7CBF98D9C1B4}" srcOrd="0" destOrd="2" presId="urn:microsoft.com/office/officeart/2005/8/layout/hList1"/>
    <dgm:cxn modelId="{A4ED3E36-1759-4380-8FD5-B93DC00CD50D}" srcId="{0856A191-A7FB-42AF-B652-D10C4B547DE8}" destId="{B0AF35E5-8164-4BEC-AF24-E874DCCED60D}" srcOrd="4" destOrd="0" parTransId="{88E1FD98-73B1-452F-9B60-28FA08A8DA8B}" sibTransId="{8EC8CD87-66DB-438B-A8FE-360B4CDBBECF}"/>
    <dgm:cxn modelId="{2887BA39-59CA-4DC9-A0EA-AC4074A6A3D5}" srcId="{F5699AB9-E725-40A3-836F-52B34908BEC5}" destId="{C138C6BC-FADF-4C6F-8431-498A97F1E500}" srcOrd="6" destOrd="0" parTransId="{2FF8B21E-D162-4FA8-A40F-2900C9DCEB97}" sibTransId="{9515EE59-79EE-45BE-88ED-6AC8254193DD}"/>
    <dgm:cxn modelId="{0418A23A-A7F3-4DAE-9D30-5406BB15B9DB}" srcId="{0856A191-A7FB-42AF-B652-D10C4B547DE8}" destId="{03B08423-D98E-4125-B40D-C067B0011620}" srcOrd="6" destOrd="0" parTransId="{3EFB2800-CA00-4B54-9B7B-AA87E7B8A0B3}" sibTransId="{F2B0E600-8F58-4505-9F15-67B97BBA42F3}"/>
    <dgm:cxn modelId="{08C07D40-82AC-4BB1-90FB-C7C53E4789CB}" srcId="{0856A191-A7FB-42AF-B652-D10C4B547DE8}" destId="{19C5D90C-B009-4F32-86F6-36E9DB7D25D2}" srcOrd="5" destOrd="0" parTransId="{9F4C8131-D546-48D6-AB53-B57A14123DD2}" sibTransId="{EFADB63D-E5BC-47F0-9127-6FF24EC0BF0C}"/>
    <dgm:cxn modelId="{D787C15D-B1E7-400E-8BD4-5B8940A73F92}" srcId="{C2825A52-6CEC-4553-A980-E0AC9058B26F}" destId="{EBEDD075-BDAB-486F-863C-F9FCFB2F77E1}" srcOrd="2" destOrd="0" parTransId="{E080B949-1E03-47DA-89BE-B6C4A882D0FE}" sibTransId="{B18D43FA-1863-45DA-82B1-43E85E2D7920}"/>
    <dgm:cxn modelId="{6AC82E62-BD26-4C4E-A69F-789233A26042}" type="presOf" srcId="{E2FE168B-FF47-4976-9A90-5CCE49812814}" destId="{A14903DE-5931-4A61-9BC3-7CBF98D9C1B4}" srcOrd="0" destOrd="7" presId="urn:microsoft.com/office/officeart/2005/8/layout/hList1"/>
    <dgm:cxn modelId="{9958F065-2AE2-4CD2-9B75-9D12A36CA27E}" type="presOf" srcId="{B0AF35E5-8164-4BEC-AF24-E874DCCED60D}" destId="{A14903DE-5931-4A61-9BC3-7CBF98D9C1B4}" srcOrd="0" destOrd="4" presId="urn:microsoft.com/office/officeart/2005/8/layout/hList1"/>
    <dgm:cxn modelId="{416BFF4C-D75A-4FAA-A8AF-88213B694A29}" type="presOf" srcId="{13DEB8F1-072F-41CB-8341-EE111FC4BCC7}" destId="{FFD99BC2-7B01-47CE-878B-CC120F5F19FD}" srcOrd="0" destOrd="7" presId="urn:microsoft.com/office/officeart/2005/8/layout/hList1"/>
    <dgm:cxn modelId="{6908236E-7447-4331-9F82-507F8523AB4E}" srcId="{EBEDD075-BDAB-486F-863C-F9FCFB2F77E1}" destId="{907CE256-264C-4540-BBD3-094FE0D61FE2}" srcOrd="2" destOrd="0" parTransId="{262E924F-87D0-4BDD-BCD3-E5240F9A76F0}" sibTransId="{2DAF39DC-A26A-488F-BDF9-6CACB274A5B0}"/>
    <dgm:cxn modelId="{DBC3FF70-FE38-4889-9132-1B268C23FF21}" type="presOf" srcId="{907CE256-264C-4540-BBD3-094FE0D61FE2}" destId="{FFD99BC2-7B01-47CE-878B-CC120F5F19FD}" srcOrd="0" destOrd="2" presId="urn:microsoft.com/office/officeart/2005/8/layout/hList1"/>
    <dgm:cxn modelId="{FFEB0774-0BE5-4BD1-A615-35F2E1037BCB}" srcId="{F5699AB9-E725-40A3-836F-52B34908BEC5}" destId="{7968819A-AA05-4989-ACCD-94469D96ACD0}" srcOrd="0" destOrd="0" parTransId="{9CC2BE34-1E13-42F0-9C3D-5227491E7E68}" sibTransId="{C7C4198C-FD63-4A8B-B5A8-569F090F4365}"/>
    <dgm:cxn modelId="{758B1275-F73C-46AE-B79B-D16EB53DE7FE}" srcId="{F5699AB9-E725-40A3-836F-52B34908BEC5}" destId="{AC2BEBAC-12DA-4DA2-A76C-240AC563E508}" srcOrd="1" destOrd="0" parTransId="{597AFBAC-194F-4B38-97F3-F1AAD98B8577}" sibTransId="{F74DD3F8-2A4C-42F5-8FFD-5AA863824FCB}"/>
    <dgm:cxn modelId="{36A9F677-D5D6-4293-9F88-B20021CAC98B}" type="presOf" srcId="{AC2BEBAC-12DA-4DA2-A76C-240AC563E508}" destId="{DFE0A08C-4EF6-45B3-B2D7-E255243F5F2B}" srcOrd="0" destOrd="1" presId="urn:microsoft.com/office/officeart/2005/8/layout/hList1"/>
    <dgm:cxn modelId="{E89E7384-E958-4722-835A-5BC75103320A}" type="presOf" srcId="{ADEE1DED-763C-44B2-BDD3-83D1A87BC25F}" destId="{FFD99BC2-7B01-47CE-878B-CC120F5F19FD}" srcOrd="0" destOrd="1" presId="urn:microsoft.com/office/officeart/2005/8/layout/hList1"/>
    <dgm:cxn modelId="{90D0A08C-2D5B-4F6F-A719-87FB4B8F3E0A}" type="presOf" srcId="{050BB6E2-7B2E-45FA-BD78-C6A268CDB074}" destId="{FFD99BC2-7B01-47CE-878B-CC120F5F19FD}" srcOrd="0" destOrd="3" presId="urn:microsoft.com/office/officeart/2005/8/layout/hList1"/>
    <dgm:cxn modelId="{034D6993-631D-47ED-AF57-BAFB375A7AE0}" srcId="{EBEDD075-BDAB-486F-863C-F9FCFB2F77E1}" destId="{A64BFC73-46DB-49CF-9F70-02D29870B8BB}" srcOrd="6" destOrd="0" parTransId="{E0196817-A3BF-4406-BAC0-747FF3886970}" sibTransId="{3C74AAE8-FD9E-4208-BB38-B168DA4C7DFF}"/>
    <dgm:cxn modelId="{EEE88495-50FC-41F9-9B25-4B9D85CDDF9C}" srcId="{0856A191-A7FB-42AF-B652-D10C4B547DE8}" destId="{4CE5B92F-D513-474B-8FFA-9273F8059D10}" srcOrd="2" destOrd="0" parTransId="{77E3A565-16FA-461D-80B7-F91CC262F2A9}" sibTransId="{359C85CC-2DAB-47FD-A251-B06CB8C6D0ED}"/>
    <dgm:cxn modelId="{09E1AD98-A5C0-4901-B798-F1E919F05B19}" srcId="{0856A191-A7FB-42AF-B652-D10C4B547DE8}" destId="{E2FE168B-FF47-4976-9A90-5CCE49812814}" srcOrd="7" destOrd="0" parTransId="{064F8E3E-DC28-4A2F-9841-2C2B0EA59781}" sibTransId="{A22577CC-1D07-4828-9EF0-AB2E39EFB6DE}"/>
    <dgm:cxn modelId="{E1B8459B-7004-4E99-ACF4-50E6F7E27F0B}" type="presOf" srcId="{39C638B2-CD87-4283-A0A9-8D3E8CC0E2CC}" destId="{DFE0A08C-4EF6-45B3-B2D7-E255243F5F2B}" srcOrd="0" destOrd="2" presId="urn:microsoft.com/office/officeart/2005/8/layout/hList1"/>
    <dgm:cxn modelId="{CF1FBDA0-9C6A-4ED6-831B-F525CA9904B4}" type="presOf" srcId="{B0043C93-1913-48E5-BF51-DF22002CF5C3}" destId="{DFE0A08C-4EF6-45B3-B2D7-E255243F5F2B}" srcOrd="0" destOrd="4" presId="urn:microsoft.com/office/officeart/2005/8/layout/hList1"/>
    <dgm:cxn modelId="{033E1FA6-E65D-4491-98D0-938FC64329E1}" srcId="{EBEDD075-BDAB-486F-863C-F9FCFB2F77E1}" destId="{EB5087A7-9ED3-4639-B6B9-8B1039437F99}" srcOrd="4" destOrd="0" parTransId="{298C499E-BC5C-44BA-983E-A7471436382D}" sibTransId="{5E019371-3D86-430B-B97A-E76DC2DF31F6}"/>
    <dgm:cxn modelId="{E1691EA8-4464-4A19-AD47-61B1C8700C29}" srcId="{F5699AB9-E725-40A3-836F-52B34908BEC5}" destId="{32862248-3682-421D-A10F-7E3221F925A4}" srcOrd="3" destOrd="0" parTransId="{36C51E52-704D-4680-B3DF-D019E32A0FB6}" sibTransId="{FD6DD3F7-3828-48FC-9F07-C99F050AAC0C}"/>
    <dgm:cxn modelId="{AC5F1AAA-20E2-4626-9723-C7C81218D44C}" srcId="{EBEDD075-BDAB-486F-863C-F9FCFB2F77E1}" destId="{097F793F-5BE8-4E92-9E3E-3F09D7D42A76}" srcOrd="0" destOrd="0" parTransId="{24B4E313-E6A3-44C9-9AEB-3C375DEF71D5}" sibTransId="{F0D4C1FD-7622-490E-8D48-9B1CC360C2DB}"/>
    <dgm:cxn modelId="{ABF60BAB-E123-4E3B-B739-BBE98CBC8FD7}" srcId="{EBEDD075-BDAB-486F-863C-F9FCFB2F77E1}" destId="{13DEB8F1-072F-41CB-8341-EE111FC4BCC7}" srcOrd="7" destOrd="0" parTransId="{A6F26FD0-9578-4956-B554-FBEC4F4B0E2A}" sibTransId="{7094DDBA-BE79-4115-A357-1D37E51CB7D4}"/>
    <dgm:cxn modelId="{C54608B4-1132-4020-942C-9931C61CE1D1}" srcId="{0856A191-A7FB-42AF-B652-D10C4B547DE8}" destId="{8C38A0BA-6240-4D0B-8B9B-0F036C2316F3}" srcOrd="1" destOrd="0" parTransId="{042752DE-5719-4943-9CA4-CDEFF0004094}" sibTransId="{CC182198-F4AD-4D0A-B44F-FB684BFA5721}"/>
    <dgm:cxn modelId="{A0E2FDB4-83A8-4A86-86CB-80E224D33462}" srcId="{F5699AB9-E725-40A3-836F-52B34908BEC5}" destId="{B0043C93-1913-48E5-BF51-DF22002CF5C3}" srcOrd="4" destOrd="0" parTransId="{00945D81-3A7E-44DD-BD77-70862EE59676}" sibTransId="{EF1C2839-2C71-4B40-BAF0-45AD6BC6A65A}"/>
    <dgm:cxn modelId="{CB410EB5-B581-42C2-B26C-89284B33A706}" type="presOf" srcId="{43B9E003-51D5-4455-8853-EFD87209DCAC}" destId="{A14903DE-5931-4A61-9BC3-7CBF98D9C1B4}" srcOrd="0" destOrd="3" presId="urn:microsoft.com/office/officeart/2005/8/layout/hList1"/>
    <dgm:cxn modelId="{42CAF4B5-EEBA-4884-8C2F-E1326D17D723}" srcId="{F5699AB9-E725-40A3-836F-52B34908BEC5}" destId="{321168F9-D634-43FE-9A46-6BC74DFF2C60}" srcOrd="5" destOrd="0" parTransId="{BE6D594B-B625-460E-A370-6BBA49818CF7}" sibTransId="{90A06510-F6A4-48A9-BCD9-E12E61A2DAD7}"/>
    <dgm:cxn modelId="{D9981EB7-A868-4FFD-9D6D-4737953ECC16}" type="presOf" srcId="{03B08423-D98E-4125-B40D-C067B0011620}" destId="{A14903DE-5931-4A61-9BC3-7CBF98D9C1B4}" srcOrd="0" destOrd="6" presId="urn:microsoft.com/office/officeart/2005/8/layout/hList1"/>
    <dgm:cxn modelId="{74BF4BB8-F881-4B3C-8EE7-F39C92E0934E}" srcId="{C2825A52-6CEC-4553-A980-E0AC9058B26F}" destId="{0856A191-A7FB-42AF-B652-D10C4B547DE8}" srcOrd="0" destOrd="0" parTransId="{70ABB964-57B5-494C-B52F-8EB35E686E70}" sibTransId="{68249B87-A947-46F7-BED7-058272E7DF3F}"/>
    <dgm:cxn modelId="{83BE13BE-E399-4D61-A8E0-6CFA97446327}" type="presOf" srcId="{336D785F-1D5C-4F45-8103-908596DE80D4}" destId="{A14903DE-5931-4A61-9BC3-7CBF98D9C1B4}" srcOrd="0" destOrd="0" presId="urn:microsoft.com/office/officeart/2005/8/layout/hList1"/>
    <dgm:cxn modelId="{6460AFBF-E27F-421A-9018-E264D0264EF1}" type="presOf" srcId="{321168F9-D634-43FE-9A46-6BC74DFF2C60}" destId="{DFE0A08C-4EF6-45B3-B2D7-E255243F5F2B}" srcOrd="0" destOrd="5" presId="urn:microsoft.com/office/officeart/2005/8/layout/hList1"/>
    <dgm:cxn modelId="{A5DEB6C3-F34C-4A68-B446-C10DC8CC9091}" srcId="{0856A191-A7FB-42AF-B652-D10C4B547DE8}" destId="{336D785F-1D5C-4F45-8103-908596DE80D4}" srcOrd="0" destOrd="0" parTransId="{7E6241C2-302B-46C8-8E1C-67A195D06D7E}" sibTransId="{ACC0F213-7A2E-45CB-962F-69209959F137}"/>
    <dgm:cxn modelId="{9B43CEC7-4A7F-4DE8-BFD3-32CEAFC93F21}" srcId="{F5699AB9-E725-40A3-836F-52B34908BEC5}" destId="{39C638B2-CD87-4283-A0A9-8D3E8CC0E2CC}" srcOrd="2" destOrd="0" parTransId="{211D2CA3-AC0B-4A5D-A1DD-75FBF25741B8}" sibTransId="{EFE50E08-029F-44D3-ADE0-19D1CC7F0B00}"/>
    <dgm:cxn modelId="{2B86FCCA-75BE-4231-968F-6C7726C814D6}" type="presOf" srcId="{32862248-3682-421D-A10F-7E3221F925A4}" destId="{DFE0A08C-4EF6-45B3-B2D7-E255243F5F2B}" srcOrd="0" destOrd="3" presId="urn:microsoft.com/office/officeart/2005/8/layout/hList1"/>
    <dgm:cxn modelId="{45BC81D9-4207-4899-91AB-52D20A78CB24}" type="presOf" srcId="{A64BFC73-46DB-49CF-9F70-02D29870B8BB}" destId="{FFD99BC2-7B01-47CE-878B-CC120F5F19FD}" srcOrd="0" destOrd="6" presId="urn:microsoft.com/office/officeart/2005/8/layout/hList1"/>
    <dgm:cxn modelId="{BB5A3EE2-F36B-466D-91A4-B7ADFE89A0BA}" type="presOf" srcId="{8C38A0BA-6240-4D0B-8B9B-0F036C2316F3}" destId="{A14903DE-5931-4A61-9BC3-7CBF98D9C1B4}" srcOrd="0" destOrd="1" presId="urn:microsoft.com/office/officeart/2005/8/layout/hList1"/>
    <dgm:cxn modelId="{7DFBE7E3-6F6F-4159-BFF4-A952E28B206D}" srcId="{EBEDD075-BDAB-486F-863C-F9FCFB2F77E1}" destId="{ADEE1DED-763C-44B2-BDD3-83D1A87BC25F}" srcOrd="1" destOrd="0" parTransId="{80968217-D89A-4141-A5A3-8CB5EABC1742}" sibTransId="{06A85522-6F7F-408B-A25A-4495EC48D1E9}"/>
    <dgm:cxn modelId="{79B094EE-F9FB-4E2B-B866-F5FCDA8E5742}" type="presOf" srcId="{C2825A52-6CEC-4553-A980-E0AC9058B26F}" destId="{0265357A-63A8-435B-9927-F908E4B86552}" srcOrd="0" destOrd="0" presId="urn:microsoft.com/office/officeart/2005/8/layout/hList1"/>
    <dgm:cxn modelId="{2F850DF0-4FFD-4CD2-985D-3BB873B36F03}" type="presOf" srcId="{EBEDD075-BDAB-486F-863C-F9FCFB2F77E1}" destId="{770A6B12-11C2-4966-B03F-1B3979DF09C6}" srcOrd="0" destOrd="0" presId="urn:microsoft.com/office/officeart/2005/8/layout/hList1"/>
    <dgm:cxn modelId="{3F70A0F2-E7B7-4BFA-A0B2-2CE411AF6A52}" type="presOf" srcId="{C138C6BC-FADF-4C6F-8431-498A97F1E500}" destId="{DFE0A08C-4EF6-45B3-B2D7-E255243F5F2B}" srcOrd="0" destOrd="6" presId="urn:microsoft.com/office/officeart/2005/8/layout/hList1"/>
    <dgm:cxn modelId="{156C87F6-7264-4326-8708-E3C7500EFAF9}" type="presOf" srcId="{19C5D90C-B009-4F32-86F6-36E9DB7D25D2}" destId="{A14903DE-5931-4A61-9BC3-7CBF98D9C1B4}" srcOrd="0" destOrd="5" presId="urn:microsoft.com/office/officeart/2005/8/layout/hList1"/>
    <dgm:cxn modelId="{86ED22FF-314F-4B87-9575-8DB213785BC0}" type="presOf" srcId="{7968819A-AA05-4989-ACCD-94469D96ACD0}" destId="{DFE0A08C-4EF6-45B3-B2D7-E255243F5F2B}" srcOrd="0" destOrd="0" presId="urn:microsoft.com/office/officeart/2005/8/layout/hList1"/>
    <dgm:cxn modelId="{8C76C3E9-BE63-45B0-8DAF-96FF1D0BB3D0}" type="presParOf" srcId="{0265357A-63A8-435B-9927-F908E4B86552}" destId="{F88AC5B0-E976-49BB-942C-7509D238403E}" srcOrd="0" destOrd="0" presId="urn:microsoft.com/office/officeart/2005/8/layout/hList1"/>
    <dgm:cxn modelId="{DB3BF2B7-B7F1-4204-8113-0B8072A8961E}" type="presParOf" srcId="{F88AC5B0-E976-49BB-942C-7509D238403E}" destId="{0EF31450-A415-4CD3-B8CD-F81D0803B7B7}" srcOrd="0" destOrd="0" presId="urn:microsoft.com/office/officeart/2005/8/layout/hList1"/>
    <dgm:cxn modelId="{D2720D8F-B622-4960-9E18-BF6B297D7219}" type="presParOf" srcId="{F88AC5B0-E976-49BB-942C-7509D238403E}" destId="{A14903DE-5931-4A61-9BC3-7CBF98D9C1B4}" srcOrd="1" destOrd="0" presId="urn:microsoft.com/office/officeart/2005/8/layout/hList1"/>
    <dgm:cxn modelId="{2CA82C13-5E62-453F-B2F3-5813EAAC333F}" type="presParOf" srcId="{0265357A-63A8-435B-9927-F908E4B86552}" destId="{85B673F5-8EA1-4F62-AEFD-1F3D6ABB0A69}" srcOrd="1" destOrd="0" presId="urn:microsoft.com/office/officeart/2005/8/layout/hList1"/>
    <dgm:cxn modelId="{46C4FD26-9E96-4D23-8FE3-B1DFF2C9680A}" type="presParOf" srcId="{0265357A-63A8-435B-9927-F908E4B86552}" destId="{80F6351B-1F3A-489E-88C1-36DED10A80FF}" srcOrd="2" destOrd="0" presId="urn:microsoft.com/office/officeart/2005/8/layout/hList1"/>
    <dgm:cxn modelId="{F775703B-4D26-447E-9F72-BFB002CEBEF5}" type="presParOf" srcId="{80F6351B-1F3A-489E-88C1-36DED10A80FF}" destId="{2EF68197-EAE7-4B9C-9D77-413E7FB6AD80}" srcOrd="0" destOrd="0" presId="urn:microsoft.com/office/officeart/2005/8/layout/hList1"/>
    <dgm:cxn modelId="{FF9E5215-CAD2-4845-949A-DE62D9AC9CEA}" type="presParOf" srcId="{80F6351B-1F3A-489E-88C1-36DED10A80FF}" destId="{DFE0A08C-4EF6-45B3-B2D7-E255243F5F2B}" srcOrd="1" destOrd="0" presId="urn:microsoft.com/office/officeart/2005/8/layout/hList1"/>
    <dgm:cxn modelId="{FB7C1E9D-3A3C-4688-9DD2-DB13B3DC5765}" type="presParOf" srcId="{0265357A-63A8-435B-9927-F908E4B86552}" destId="{E39EBD3F-4C35-4054-8F2A-3FDE1AE515C7}" srcOrd="3" destOrd="0" presId="urn:microsoft.com/office/officeart/2005/8/layout/hList1"/>
    <dgm:cxn modelId="{EEBAF35D-CFEA-4719-8163-3C184982276C}" type="presParOf" srcId="{0265357A-63A8-435B-9927-F908E4B86552}" destId="{7163582E-DA8D-495B-B35A-6E35C6B09929}" srcOrd="4" destOrd="0" presId="urn:microsoft.com/office/officeart/2005/8/layout/hList1"/>
    <dgm:cxn modelId="{6044A341-F1A0-4234-9257-720622FB7F44}" type="presParOf" srcId="{7163582E-DA8D-495B-B35A-6E35C6B09929}" destId="{770A6B12-11C2-4966-B03F-1B3979DF09C6}" srcOrd="0" destOrd="0" presId="urn:microsoft.com/office/officeart/2005/8/layout/hList1"/>
    <dgm:cxn modelId="{FE90102E-8679-45DF-A3B3-7A9AAE90F694}" type="presParOf" srcId="{7163582E-DA8D-495B-B35A-6E35C6B09929}" destId="{FFD99BC2-7B01-47CE-878B-CC120F5F19F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31450-A415-4CD3-B8CD-F81D0803B7B7}">
      <dsp:nvSpPr>
        <dsp:cNvPr id="0" name=""/>
        <dsp:cNvSpPr/>
      </dsp:nvSpPr>
      <dsp:spPr>
        <a:xfrm>
          <a:off x="2772" y="36274"/>
          <a:ext cx="2702867" cy="374400"/>
        </a:xfrm>
        <a:prstGeom prst="rect">
          <a:avLst/>
        </a:prstGeom>
        <a:solidFill>
          <a:srgbClr val="EF3C42"/>
        </a:solidFill>
        <a:ln w="15875" cap="rnd" cmpd="sng" algn="ctr">
          <a:solidFill>
            <a:srgbClr val="EF3C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Franklin Gothic Medium" pitchFamily="34" charset="0"/>
            </a:rPr>
            <a:t>Maintenance</a:t>
          </a:r>
        </a:p>
      </dsp:txBody>
      <dsp:txXfrm>
        <a:off x="2772" y="36274"/>
        <a:ext cx="2702867" cy="374400"/>
      </dsp:txXfrm>
    </dsp:sp>
    <dsp:sp modelId="{A14903DE-5931-4A61-9BC3-7CBF98D9C1B4}">
      <dsp:nvSpPr>
        <dsp:cNvPr id="0" name=""/>
        <dsp:cNvSpPr/>
      </dsp:nvSpPr>
      <dsp:spPr>
        <a:xfrm>
          <a:off x="2772" y="410674"/>
          <a:ext cx="2702867" cy="1748565"/>
        </a:xfrm>
        <a:prstGeom prst="rect">
          <a:avLst/>
        </a:prstGeom>
        <a:noFill/>
        <a:ln w="15875" cap="rnd" cmpd="sng" algn="ctr">
          <a:solidFill>
            <a:srgbClr val="EF3C4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Millwright/Mechanic</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Welder/Pipefitter</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Boilermaker</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Equipment Operator/Rigging</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Electrical/Instrumentation</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Fire Sprinkler Systems </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Vibration Monitoring</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Fiberglass</a:t>
          </a:r>
        </a:p>
      </dsp:txBody>
      <dsp:txXfrm>
        <a:off x="2772" y="410674"/>
        <a:ext cx="2702867" cy="1748565"/>
      </dsp:txXfrm>
    </dsp:sp>
    <dsp:sp modelId="{2EF68197-EAE7-4B9C-9D77-413E7FB6AD80}">
      <dsp:nvSpPr>
        <dsp:cNvPr id="0" name=""/>
        <dsp:cNvSpPr/>
      </dsp:nvSpPr>
      <dsp:spPr>
        <a:xfrm>
          <a:off x="3084041" y="36274"/>
          <a:ext cx="2702867" cy="374400"/>
        </a:xfrm>
        <a:prstGeom prst="rect">
          <a:avLst/>
        </a:prstGeom>
        <a:solidFill>
          <a:srgbClr val="636363"/>
        </a:solidFill>
        <a:ln w="15875" cap="rnd" cmpd="sng" algn="ctr">
          <a:solidFill>
            <a:srgbClr val="63636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Franklin Gothic Medium" pitchFamily="34" charset="0"/>
            </a:rPr>
            <a:t>Construction/Small Cap</a:t>
          </a:r>
        </a:p>
      </dsp:txBody>
      <dsp:txXfrm>
        <a:off x="3084041" y="36274"/>
        <a:ext cx="2702867" cy="374400"/>
      </dsp:txXfrm>
    </dsp:sp>
    <dsp:sp modelId="{DFE0A08C-4EF6-45B3-B2D7-E255243F5F2B}">
      <dsp:nvSpPr>
        <dsp:cNvPr id="0" name=""/>
        <dsp:cNvSpPr/>
      </dsp:nvSpPr>
      <dsp:spPr>
        <a:xfrm>
          <a:off x="3084041" y="410674"/>
          <a:ext cx="2702867" cy="1748565"/>
        </a:xfrm>
        <a:prstGeom prst="rect">
          <a:avLst/>
        </a:prstGeom>
        <a:noFill/>
        <a:ln w="15875" cap="rnd" cmpd="sng" algn="ctr">
          <a:solidFill>
            <a:srgbClr val="63636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Piping </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Structural Steel erection</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Equipment Setting, Assembly, &amp; Alignment </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Electrical/Instrumentation</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Civil</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Project Controls </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Subcontract Management</a:t>
          </a:r>
        </a:p>
      </dsp:txBody>
      <dsp:txXfrm>
        <a:off x="3084041" y="410674"/>
        <a:ext cx="2702867" cy="1748565"/>
      </dsp:txXfrm>
    </dsp:sp>
    <dsp:sp modelId="{770A6B12-11C2-4966-B03F-1B3979DF09C6}">
      <dsp:nvSpPr>
        <dsp:cNvPr id="0" name=""/>
        <dsp:cNvSpPr/>
      </dsp:nvSpPr>
      <dsp:spPr>
        <a:xfrm>
          <a:off x="6165310" y="36274"/>
          <a:ext cx="2702867" cy="374400"/>
        </a:xfrm>
        <a:prstGeom prst="rect">
          <a:avLst/>
        </a:prstGeom>
        <a:solidFill>
          <a:srgbClr val="F23B41"/>
        </a:solidFill>
        <a:ln w="15875" cap="rnd" cmpd="sng" algn="ctr">
          <a:solidFill>
            <a:srgbClr val="EF3C4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Franklin Gothic Medium" pitchFamily="34" charset="0"/>
            </a:rPr>
            <a:t>Specialty</a:t>
          </a:r>
        </a:p>
      </dsp:txBody>
      <dsp:txXfrm>
        <a:off x="6165310" y="36274"/>
        <a:ext cx="2702867" cy="374400"/>
      </dsp:txXfrm>
    </dsp:sp>
    <dsp:sp modelId="{FFD99BC2-7B01-47CE-878B-CC120F5F19FD}">
      <dsp:nvSpPr>
        <dsp:cNvPr id="0" name=""/>
        <dsp:cNvSpPr/>
      </dsp:nvSpPr>
      <dsp:spPr>
        <a:xfrm>
          <a:off x="6168082" y="377328"/>
          <a:ext cx="2702867" cy="1748565"/>
        </a:xfrm>
        <a:prstGeom prst="rect">
          <a:avLst/>
        </a:prstGeom>
        <a:noFill/>
        <a:ln w="15875" cap="rnd" cmpd="sng" algn="ctr">
          <a:solidFill>
            <a:srgbClr val="EF3C4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Scaffold</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Insulation</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Pa int/Coatings</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Asbestos Abatement</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Lead Abatement</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CUI</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Fiberglass</a:t>
          </a:r>
        </a:p>
        <a:p>
          <a:pPr marL="230188" lvl="1" indent="-171450" algn="l" defTabSz="577850">
            <a:lnSpc>
              <a:spcPct val="90000"/>
            </a:lnSpc>
            <a:spcBef>
              <a:spcPct val="0"/>
            </a:spcBef>
            <a:spcAft>
              <a:spcPct val="15000"/>
            </a:spcAft>
            <a:buChar char="•"/>
            <a:tabLst>
              <a:tab pos="230188" algn="l"/>
            </a:tabLst>
          </a:pPr>
          <a:r>
            <a:rPr lang="en-US" sz="1300" kern="1200" dirty="0">
              <a:latin typeface="Franklin Gothic Medium" pitchFamily="34" charset="0"/>
            </a:rPr>
            <a:t>Steam Tracing</a:t>
          </a:r>
        </a:p>
      </dsp:txBody>
      <dsp:txXfrm>
        <a:off x="6168082" y="377328"/>
        <a:ext cx="2702867" cy="174856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4B2120-64DB-486D-B2B9-B8BBE346C5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971A2F-B055-4D85-ADA6-B1AFEAF00EC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C0CA6-CD60-4E48-A770-3AF8DDA67989}" type="datetimeFigureOut">
              <a:rPr lang="en-US" smtClean="0"/>
              <a:t>10/4/2019</a:t>
            </a:fld>
            <a:endParaRPr lang="en-US"/>
          </a:p>
        </p:txBody>
      </p:sp>
      <p:sp>
        <p:nvSpPr>
          <p:cNvPr id="4" name="Slide Image Placeholder 3">
            <a:extLst>
              <a:ext uri="{FF2B5EF4-FFF2-40B4-BE49-F238E27FC236}">
                <a16:creationId xmlns:a16="http://schemas.microsoft.com/office/drawing/2014/main" id="{76B58518-30EB-4CC9-982A-1840F143F8D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58BD3838-549E-459C-A17E-E55DBAFB448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EF55D08-6B04-4C0D-B848-0E89ABD769A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6C9AEB3E-1BEB-4E4F-8E8E-697FF9BFC82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32B35-3503-46C2-B09D-875A22CE9F0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3AF0EE6-22FC-4168-93DD-D2CC4A53F96C}"/>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E32B35-3503-46C2-B09D-875A22CE9F06}" type="slidenum">
              <a:rPr lang="en-US" smtClean="0"/>
              <a:t>14</a:t>
            </a:fld>
            <a:endParaRPr lang="en-US"/>
          </a:p>
        </p:txBody>
      </p:sp>
    </p:spTree>
    <p:extLst>
      <p:ext uri="{BB962C8B-B14F-4D97-AF65-F5344CB8AC3E}">
        <p14:creationId xmlns:p14="http://schemas.microsoft.com/office/powerpoint/2010/main" val="1880291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339367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329EC-ED67-4321-BCC0-1CD7138378E5}"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242219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1036680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2881829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1554576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2022339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1788516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3901897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33239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3433071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329EC-ED67-4321-BCC0-1CD7138378E5}" type="datetimeFigureOut">
              <a:rPr lang="en-US" smtClean="0"/>
              <a:t>10/4/2019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266050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2329EC-ED67-4321-BCC0-1CD7138378E5}"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50780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2329EC-ED67-4321-BCC0-1CD7138378E5}" type="datetimeFigureOut">
              <a:rPr lang="en-US" smtClean="0"/>
              <a:t>10/4/2019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11535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2329EC-ED67-4321-BCC0-1CD7138378E5}" type="datetimeFigureOut">
              <a:rPr lang="en-US" smtClean="0"/>
              <a:t>10/4/2019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189685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329EC-ED67-4321-BCC0-1CD7138378E5}" type="datetimeFigureOut">
              <a:rPr lang="en-US" smtClean="0"/>
              <a:t>10/4/2019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64878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329EC-ED67-4321-BCC0-1CD7138378E5}"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78395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2329EC-ED67-4321-BCC0-1CD7138378E5}" type="datetimeFigureOut">
              <a:rPr lang="en-US" smtClean="0"/>
              <a:t>10/4/2019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3D364-AC62-4ED6-9AAE-0CFC4E6D11A1}" type="slidenum">
              <a:rPr lang="en-US" smtClean="0"/>
              <a:t>‹#›</a:t>
            </a:fld>
            <a:endParaRPr lang="en-US"/>
          </a:p>
        </p:txBody>
      </p:sp>
    </p:spTree>
    <p:extLst>
      <p:ext uri="{BB962C8B-B14F-4D97-AF65-F5344CB8AC3E}">
        <p14:creationId xmlns:p14="http://schemas.microsoft.com/office/powerpoint/2010/main" val="267224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12329EC-ED67-4321-BCC0-1CD7138378E5}" type="datetimeFigureOut">
              <a:rPr lang="en-US" smtClean="0"/>
              <a:t>10/4/2019</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E3D364-AC62-4ED6-9AAE-0CFC4E6D11A1}" type="slidenum">
              <a:rPr lang="en-US" smtClean="0"/>
              <a:t>‹#›</a:t>
            </a:fld>
            <a:endParaRPr lang="en-US"/>
          </a:p>
        </p:txBody>
      </p:sp>
    </p:spTree>
    <p:extLst>
      <p:ext uri="{BB962C8B-B14F-4D97-AF65-F5344CB8AC3E}">
        <p14:creationId xmlns:p14="http://schemas.microsoft.com/office/powerpoint/2010/main" val="22758032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mailto:al.smith@raspm.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al.smith@raspm.com"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mailto:al.smith@raspm.com"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al.smith@raspm.com" TargetMode="External"/><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hyperlink" Target="mailto:al.smith@raspm.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mailto:al.smith@raspm.com"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mailto:al.smith@raspm.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mailto:al.smith@raspm.com"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mailto:al.smith@raspm.com"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www.rasservicesi.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l.smith@raspm.com" TargetMode="Externa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hyperlink" Target="mailto:al.smith@raspm.com"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mailto:al.smith@raspm.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asmith@rasservices.com"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0"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1"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2"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3"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4"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5"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17" name="Rounded Rectangle 6">
            <a:extLst>
              <a:ext uri="{FF2B5EF4-FFF2-40B4-BE49-F238E27FC236}">
                <a16:creationId xmlns:a16="http://schemas.microsoft.com/office/drawing/2014/main" id="{56E390B6-47E3-4ADD-9C03-196F64347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609600"/>
            <a:ext cx="7833360" cy="3633216"/>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Stock-520617928.jpg" descr="iStock-520617928.jpg">
            <a:extLst>
              <a:ext uri="{FF2B5EF4-FFF2-40B4-BE49-F238E27FC236}">
                <a16:creationId xmlns:a16="http://schemas.microsoft.com/office/drawing/2014/main" id="{6925A1B2-BF60-4A75-91CC-6991ED1630AF}"/>
              </a:ext>
            </a:extLst>
          </p:cNvPr>
          <p:cNvPicPr>
            <a:picLocks noChangeAspect="1"/>
          </p:cNvPicPr>
          <p:nvPr/>
        </p:nvPicPr>
        <p:blipFill rotWithShape="1">
          <a:blip r:embed="rId3"/>
          <a:srcRect t="28924" r="2" b="9543"/>
          <a:stretch/>
        </p:blipFill>
        <p:spPr>
          <a:xfrm>
            <a:off x="4089399" y="967306"/>
            <a:ext cx="7175863" cy="2947416"/>
          </a:xfrm>
          <a:prstGeom prst="rect">
            <a:avLst/>
          </a:prstGeom>
        </p:spPr>
      </p:pic>
      <p:sp>
        <p:nvSpPr>
          <p:cNvPr id="3" name="TextBox 2">
            <a:extLst>
              <a:ext uri="{FF2B5EF4-FFF2-40B4-BE49-F238E27FC236}">
                <a16:creationId xmlns:a16="http://schemas.microsoft.com/office/drawing/2014/main" id="{2830A9F3-63A1-44A5-99A0-6303AC6C2860}"/>
              </a:ext>
            </a:extLst>
          </p:cNvPr>
          <p:cNvSpPr txBox="1"/>
          <p:nvPr/>
        </p:nvSpPr>
        <p:spPr>
          <a:xfrm>
            <a:off x="6744614" y="950976"/>
            <a:ext cx="5054804" cy="923330"/>
          </a:xfrm>
          <a:prstGeom prst="rect">
            <a:avLst/>
          </a:prstGeom>
          <a:noFill/>
        </p:spPr>
        <p:txBody>
          <a:bodyPr wrap="square" rtlCol="0">
            <a:spAutoFit/>
          </a:bodyPr>
          <a:lstStyle/>
          <a:p>
            <a:endParaRPr lang="en-US" sz="5400" dirty="0">
              <a:solidFill>
                <a:srgbClr val="002060"/>
              </a:solidFill>
              <a:highlight>
                <a:srgbClr val="FFFF00"/>
              </a:highlight>
            </a:endParaRPr>
          </a:p>
        </p:txBody>
      </p:sp>
      <p:sp>
        <p:nvSpPr>
          <p:cNvPr id="28" name="Rectangle 27">
            <a:extLst>
              <a:ext uri="{FF2B5EF4-FFF2-40B4-BE49-F238E27FC236}">
                <a16:creationId xmlns:a16="http://schemas.microsoft.com/office/drawing/2014/main" id="{E189685C-E63E-4B5A-8D42-96A9759A2031}"/>
              </a:ext>
            </a:extLst>
          </p:cNvPr>
          <p:cNvSpPr/>
          <p:nvPr/>
        </p:nvSpPr>
        <p:spPr>
          <a:xfrm>
            <a:off x="4690872" y="4600522"/>
            <a:ext cx="7306056" cy="142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RAS Services, LLC</a:t>
            </a:r>
          </a:p>
        </p:txBody>
      </p:sp>
      <p:sp>
        <p:nvSpPr>
          <p:cNvPr id="5" name="TextBox 4">
            <a:extLst>
              <a:ext uri="{FF2B5EF4-FFF2-40B4-BE49-F238E27FC236}">
                <a16:creationId xmlns:a16="http://schemas.microsoft.com/office/drawing/2014/main" id="{E878A685-C5D0-45B5-B169-1E54E291A91D}"/>
              </a:ext>
            </a:extLst>
          </p:cNvPr>
          <p:cNvSpPr txBox="1"/>
          <p:nvPr/>
        </p:nvSpPr>
        <p:spPr>
          <a:xfrm>
            <a:off x="5561012" y="6355080"/>
            <a:ext cx="648732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asmith@rasservices.com</a:t>
            </a:r>
            <a:r>
              <a:rPr lang="en-US" sz="1000" b="1" dirty="0">
                <a:latin typeface="Arial" panose="020B0604020202020204" pitchFamily="34" charset="0"/>
                <a:cs typeface="Arial" panose="020B0604020202020204" pitchFamily="34" charset="0"/>
              </a:rPr>
              <a:t>       361-407-1868        www.rasprojectservices.com</a:t>
            </a:r>
          </a:p>
        </p:txBody>
      </p:sp>
      <p:sp>
        <p:nvSpPr>
          <p:cNvPr id="18" name="Title 1">
            <a:extLst>
              <a:ext uri="{FF2B5EF4-FFF2-40B4-BE49-F238E27FC236}">
                <a16:creationId xmlns:a16="http://schemas.microsoft.com/office/drawing/2014/main" id="{8DD1FAD8-E384-480B-9823-62D8A55FFD64}"/>
              </a:ext>
            </a:extLst>
          </p:cNvPr>
          <p:cNvSpPr txBox="1">
            <a:spLocks/>
          </p:cNvSpPr>
          <p:nvPr/>
        </p:nvSpPr>
        <p:spPr>
          <a:xfrm>
            <a:off x="1836234" y="0"/>
            <a:ext cx="1795112" cy="229542"/>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RAS Project Services</a:t>
            </a:r>
          </a:p>
        </p:txBody>
      </p:sp>
      <p:sp>
        <p:nvSpPr>
          <p:cNvPr id="19" name="Title 1">
            <a:extLst>
              <a:ext uri="{FF2B5EF4-FFF2-40B4-BE49-F238E27FC236}">
                <a16:creationId xmlns:a16="http://schemas.microsoft.com/office/drawing/2014/main" id="{D3875935-E946-43FD-BA53-8DEE98EDA63D}"/>
              </a:ext>
            </a:extLst>
          </p:cNvPr>
          <p:cNvSpPr txBox="1">
            <a:spLocks/>
          </p:cNvSpPr>
          <p:nvPr/>
        </p:nvSpPr>
        <p:spPr>
          <a:xfrm>
            <a:off x="3285892" y="-1"/>
            <a:ext cx="1657815" cy="281507"/>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RAS Project Management</a:t>
            </a:r>
          </a:p>
        </p:txBody>
      </p:sp>
      <p:sp>
        <p:nvSpPr>
          <p:cNvPr id="20" name="Title 1">
            <a:extLst>
              <a:ext uri="{FF2B5EF4-FFF2-40B4-BE49-F238E27FC236}">
                <a16:creationId xmlns:a16="http://schemas.microsoft.com/office/drawing/2014/main" id="{DE5C648B-34B9-4FF6-B67E-2E0F8CD16062}"/>
              </a:ext>
            </a:extLst>
          </p:cNvPr>
          <p:cNvSpPr txBox="1">
            <a:spLocks/>
          </p:cNvSpPr>
          <p:nvPr/>
        </p:nvSpPr>
        <p:spPr>
          <a:xfrm>
            <a:off x="4817328" y="-1"/>
            <a:ext cx="1598340" cy="370378"/>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RAS Fabrication Services</a:t>
            </a:r>
          </a:p>
        </p:txBody>
      </p:sp>
      <p:sp>
        <p:nvSpPr>
          <p:cNvPr id="21" name="Title 1">
            <a:extLst>
              <a:ext uri="{FF2B5EF4-FFF2-40B4-BE49-F238E27FC236}">
                <a16:creationId xmlns:a16="http://schemas.microsoft.com/office/drawing/2014/main" id="{6CF8941C-3336-42EF-A574-F6F6DCF286D6}"/>
              </a:ext>
            </a:extLst>
          </p:cNvPr>
          <p:cNvSpPr txBox="1">
            <a:spLocks/>
          </p:cNvSpPr>
          <p:nvPr/>
        </p:nvSpPr>
        <p:spPr>
          <a:xfrm flipH="1">
            <a:off x="6363628" y="1"/>
            <a:ext cx="1657815" cy="217977"/>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RAS Equipment Brokerage</a:t>
            </a:r>
          </a:p>
        </p:txBody>
      </p:sp>
      <p:sp>
        <p:nvSpPr>
          <p:cNvPr id="22" name="Title 1">
            <a:extLst>
              <a:ext uri="{FF2B5EF4-FFF2-40B4-BE49-F238E27FC236}">
                <a16:creationId xmlns:a16="http://schemas.microsoft.com/office/drawing/2014/main" id="{E64EE220-55FE-4D1D-9685-DE6A32F6B7F5}"/>
              </a:ext>
            </a:extLst>
          </p:cNvPr>
          <p:cNvSpPr txBox="1">
            <a:spLocks/>
          </p:cNvSpPr>
          <p:nvPr/>
        </p:nvSpPr>
        <p:spPr>
          <a:xfrm>
            <a:off x="10144123" y="-4765"/>
            <a:ext cx="1121139" cy="217977"/>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Document Portal</a:t>
            </a:r>
          </a:p>
        </p:txBody>
      </p:sp>
      <p:sp>
        <p:nvSpPr>
          <p:cNvPr id="23" name="Title 1">
            <a:extLst>
              <a:ext uri="{FF2B5EF4-FFF2-40B4-BE49-F238E27FC236}">
                <a16:creationId xmlns:a16="http://schemas.microsoft.com/office/drawing/2014/main" id="{F98B9AD6-B21E-468B-80F5-C645EAAE4218}"/>
              </a:ext>
            </a:extLst>
          </p:cNvPr>
          <p:cNvSpPr txBox="1">
            <a:spLocks/>
          </p:cNvSpPr>
          <p:nvPr/>
        </p:nvSpPr>
        <p:spPr>
          <a:xfrm flipH="1">
            <a:off x="7947100" y="-4764"/>
            <a:ext cx="2282284" cy="375141"/>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00" b="1" dirty="0">
                <a:highlight>
                  <a:srgbClr val="00FFFF"/>
                </a:highlight>
              </a:rPr>
              <a:t>RAS References and Affiliate Contacts</a:t>
            </a:r>
          </a:p>
        </p:txBody>
      </p:sp>
    </p:spTree>
    <p:extLst>
      <p:ext uri="{BB962C8B-B14F-4D97-AF65-F5344CB8AC3E}">
        <p14:creationId xmlns:p14="http://schemas.microsoft.com/office/powerpoint/2010/main" val="187800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id="{FD42A530-9C66-4B01-A1AA-CB22D9107B35}"/>
              </a:ext>
            </a:extLst>
          </p:cNvPr>
          <p:cNvSpPr/>
          <p:nvPr/>
        </p:nvSpPr>
        <p:spPr>
          <a:xfrm>
            <a:off x="938783" y="2224875"/>
            <a:ext cx="4206240" cy="3701209"/>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Rectangle 2">
            <a:extLst>
              <a:ext uri="{FF2B5EF4-FFF2-40B4-BE49-F238E27FC236}">
                <a16:creationId xmlns:a16="http://schemas.microsoft.com/office/drawing/2014/main" id="{79C70AF2-15D8-42A3-B089-4A478C7A4070}"/>
              </a:ext>
            </a:extLst>
          </p:cNvPr>
          <p:cNvSpPr/>
          <p:nvPr/>
        </p:nvSpPr>
        <p:spPr>
          <a:xfrm>
            <a:off x="5522976" y="651053"/>
            <a:ext cx="6669024" cy="4907947"/>
          </a:xfrm>
          <a:prstGeom prst="rect">
            <a:avLst/>
          </a:prstGeom>
        </p:spPr>
        <p:txBody>
          <a:bodyPr wrap="square">
            <a:spAutoFit/>
          </a:bodyPr>
          <a:lstStyle/>
          <a:p>
            <a:pPr marL="731520" marR="79375" indent="-658495">
              <a:lnSpc>
                <a:spcPct val="80000"/>
              </a:lnSpc>
              <a:spcBef>
                <a:spcPts val="365"/>
              </a:spcBef>
            </a:pPr>
            <a:r>
              <a:rPr lang="en-US" b="1" dirty="0">
                <a:latin typeface="Rockwell"/>
                <a:cs typeface="Rockwell"/>
              </a:rPr>
              <a:t>                                        Mosaic Fertilizer</a:t>
            </a:r>
          </a:p>
          <a:p>
            <a:pPr marL="731520" marR="79375" indent="-658495">
              <a:lnSpc>
                <a:spcPct val="80000"/>
              </a:lnSpc>
              <a:spcBef>
                <a:spcPts val="365"/>
              </a:spcBef>
            </a:pPr>
            <a:r>
              <a:rPr lang="en-US" b="1" dirty="0">
                <a:latin typeface="Rockwell"/>
                <a:cs typeface="Rockwell"/>
              </a:rPr>
              <a:t>                                 Micro Essential Expansion </a:t>
            </a:r>
          </a:p>
          <a:p>
            <a:pPr marL="731520" marR="79375" indent="-658495">
              <a:lnSpc>
                <a:spcPct val="80000"/>
              </a:lnSpc>
              <a:spcBef>
                <a:spcPts val="365"/>
              </a:spcBef>
            </a:pPr>
            <a:r>
              <a:rPr lang="en-US" b="1" dirty="0">
                <a:latin typeface="Rockwell"/>
                <a:cs typeface="Rockwell"/>
              </a:rPr>
              <a:t>                                      St. James, Louisiana</a:t>
            </a:r>
          </a:p>
          <a:p>
            <a:pPr>
              <a:lnSpc>
                <a:spcPct val="100000"/>
              </a:lnSpc>
              <a:spcBef>
                <a:spcPts val="40"/>
              </a:spcBef>
            </a:pPr>
            <a:endParaRPr lang="en-US" dirty="0">
              <a:latin typeface="Times New Roman"/>
              <a:cs typeface="Times New Roman"/>
            </a:endParaRPr>
          </a:p>
          <a:p>
            <a:pPr marL="12700" marR="5080" algn="just">
              <a:lnSpc>
                <a:spcPct val="80000"/>
              </a:lnSpc>
            </a:pPr>
            <a:r>
              <a:rPr lang="en-US" b="1" spc="-10" dirty="0">
                <a:solidFill>
                  <a:srgbClr val="000099"/>
                </a:solidFill>
                <a:latin typeface="Rockwell"/>
                <a:cs typeface="Rockwell"/>
              </a:rPr>
              <a:t>    Several of current team and affiliates worked with Hatch Engineering and Mosaic Fertilizer to design and build and retrofit the existing Faustina complex for a new fertilizer product called Micro-Essential.  </a:t>
            </a:r>
          </a:p>
          <a:p>
            <a:pPr marL="12700" marR="5080" algn="just">
              <a:lnSpc>
                <a:spcPct val="80000"/>
              </a:lnSpc>
            </a:pPr>
            <a:endParaRPr lang="en-US" b="1" spc="-10" dirty="0">
              <a:solidFill>
                <a:srgbClr val="000099"/>
              </a:solidFill>
              <a:latin typeface="Rockwell"/>
              <a:cs typeface="Rockwell"/>
            </a:endParaRPr>
          </a:p>
          <a:p>
            <a:pPr marL="12700" marR="5080" algn="just">
              <a:lnSpc>
                <a:spcPct val="80000"/>
              </a:lnSpc>
            </a:pPr>
            <a:r>
              <a:rPr lang="en-US" b="1" spc="-10" dirty="0">
                <a:solidFill>
                  <a:srgbClr val="000099"/>
                </a:solidFill>
                <a:latin typeface="Rockwell"/>
                <a:cs typeface="Rockwell"/>
              </a:rPr>
              <a:t>   Project was under extensive schedule demands to meet market needs.  Working with Hatch and </a:t>
            </a:r>
            <a:r>
              <a:rPr lang="en-US" b="1" spc="-10" dirty="0" err="1">
                <a:solidFill>
                  <a:srgbClr val="000099"/>
                </a:solidFill>
                <a:latin typeface="Rockwell"/>
                <a:cs typeface="Rockwell"/>
              </a:rPr>
              <a:t>Mosiac</a:t>
            </a:r>
            <a:r>
              <a:rPr lang="en-US" b="1" spc="-10" dirty="0">
                <a:solidFill>
                  <a:srgbClr val="000099"/>
                </a:solidFill>
                <a:latin typeface="Rockwell"/>
                <a:cs typeface="Rockwell"/>
              </a:rPr>
              <a:t> teams along with awarded contractors all milestone schedules were adhered to and market shipments and contracts met.</a:t>
            </a:r>
          </a:p>
          <a:p>
            <a:pPr marL="12700" marR="5080" algn="just">
              <a:lnSpc>
                <a:spcPct val="80000"/>
              </a:lnSpc>
            </a:pPr>
            <a:endParaRPr lang="en-US" b="1" spc="-10" dirty="0">
              <a:solidFill>
                <a:srgbClr val="000099"/>
              </a:solidFill>
              <a:latin typeface="Rockwell"/>
              <a:cs typeface="Rockwell"/>
            </a:endParaRPr>
          </a:p>
          <a:p>
            <a:pPr marL="12700" marR="5080" algn="just">
              <a:lnSpc>
                <a:spcPct val="80000"/>
              </a:lnSpc>
            </a:pPr>
            <a:r>
              <a:rPr lang="en-US" b="1" dirty="0">
                <a:solidFill>
                  <a:srgbClr val="000099"/>
                </a:solidFill>
                <a:latin typeface="Rockwell"/>
                <a:cs typeface="Rockwell"/>
              </a:rPr>
              <a:t>   This was a </a:t>
            </a:r>
            <a:r>
              <a:rPr lang="en-US" b="1" spc="-5" dirty="0">
                <a:solidFill>
                  <a:srgbClr val="000099"/>
                </a:solidFill>
                <a:latin typeface="Rockwell"/>
                <a:cs typeface="Rockwell"/>
              </a:rPr>
              <a:t>Full Field Development Project. </a:t>
            </a:r>
          </a:p>
          <a:p>
            <a:pPr marL="12700" marR="5080" algn="just">
              <a:lnSpc>
                <a:spcPct val="80000"/>
              </a:lnSpc>
            </a:pPr>
            <a:r>
              <a:rPr lang="en-US" b="1" spc="-5" dirty="0">
                <a:solidFill>
                  <a:srgbClr val="000099"/>
                </a:solidFill>
                <a:latin typeface="Rockwell"/>
                <a:cs typeface="Rockwell"/>
              </a:rPr>
              <a:t>212 pieces </a:t>
            </a:r>
            <a:r>
              <a:rPr lang="en-US" b="1" spc="5" dirty="0">
                <a:solidFill>
                  <a:srgbClr val="000099"/>
                </a:solidFill>
                <a:latin typeface="Rockwell"/>
                <a:cs typeface="Rockwell"/>
              </a:rPr>
              <a:t>of  </a:t>
            </a:r>
            <a:r>
              <a:rPr lang="en-US" b="1" spc="-5" dirty="0">
                <a:solidFill>
                  <a:srgbClr val="000099"/>
                </a:solidFill>
                <a:latin typeface="Rockwell"/>
                <a:cs typeface="Rockwell"/>
              </a:rPr>
              <a:t>engineered major equipment and more than 6,000  </a:t>
            </a:r>
            <a:r>
              <a:rPr lang="en-US" b="1" dirty="0">
                <a:solidFill>
                  <a:srgbClr val="000099"/>
                </a:solidFill>
                <a:latin typeface="Rockwell"/>
                <a:cs typeface="Rockwell"/>
              </a:rPr>
              <a:t>instrument </a:t>
            </a:r>
            <a:r>
              <a:rPr lang="en-US" b="1" spc="-10" dirty="0">
                <a:solidFill>
                  <a:srgbClr val="000099"/>
                </a:solidFill>
                <a:latin typeface="Rockwell"/>
                <a:cs typeface="Rockwell"/>
              </a:rPr>
              <a:t>loops. </a:t>
            </a:r>
            <a:r>
              <a:rPr lang="en-US" b="1" spc="-30" dirty="0">
                <a:solidFill>
                  <a:srgbClr val="000099"/>
                </a:solidFill>
                <a:latin typeface="Rockwell"/>
                <a:cs typeface="Rockwell"/>
              </a:rPr>
              <a:t>This project included all manufacturing equipment, Conveyance systems, a new 200,000 sf warehouse and loadout systems to barge and ship access dock. </a:t>
            </a:r>
            <a:endParaRPr lang="en-US" dirty="0"/>
          </a:p>
        </p:txBody>
      </p:sp>
      <p:sp>
        <p:nvSpPr>
          <p:cNvPr id="4" name="Title 1">
            <a:extLst>
              <a:ext uri="{FF2B5EF4-FFF2-40B4-BE49-F238E27FC236}">
                <a16:creationId xmlns:a16="http://schemas.microsoft.com/office/drawing/2014/main" id="{6734032B-2D3A-401E-8E5F-C6ED4BDB8B00}"/>
              </a:ext>
            </a:extLst>
          </p:cNvPr>
          <p:cNvSpPr txBox="1">
            <a:spLocks/>
          </p:cNvSpPr>
          <p:nvPr/>
        </p:nvSpPr>
        <p:spPr>
          <a:xfrm>
            <a:off x="1484311" y="1"/>
            <a:ext cx="6342953" cy="775410"/>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b="1" dirty="0">
                <a:highlight>
                  <a:srgbClr val="FF00FF"/>
                </a:highlight>
              </a:rPr>
              <a:t>RAS Project Management</a:t>
            </a:r>
          </a:p>
        </p:txBody>
      </p:sp>
      <p:sp>
        <p:nvSpPr>
          <p:cNvPr id="5" name="Title 1">
            <a:extLst>
              <a:ext uri="{FF2B5EF4-FFF2-40B4-BE49-F238E27FC236}">
                <a16:creationId xmlns:a16="http://schemas.microsoft.com/office/drawing/2014/main" id="{27C6708C-4948-4AB2-8FA4-904ACC3D056B}"/>
              </a:ext>
            </a:extLst>
          </p:cNvPr>
          <p:cNvSpPr txBox="1">
            <a:spLocks/>
          </p:cNvSpPr>
          <p:nvPr/>
        </p:nvSpPr>
        <p:spPr>
          <a:xfrm>
            <a:off x="1484312" y="1133855"/>
            <a:ext cx="4141077" cy="987551"/>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b="1" dirty="0">
                <a:highlight>
                  <a:srgbClr val="FF00FF"/>
                </a:highlight>
              </a:rPr>
              <a:t> Project  Bio  </a:t>
            </a:r>
          </a:p>
        </p:txBody>
      </p:sp>
      <p:sp>
        <p:nvSpPr>
          <p:cNvPr id="6" name="TextBox 5">
            <a:extLst>
              <a:ext uri="{FF2B5EF4-FFF2-40B4-BE49-F238E27FC236}">
                <a16:creationId xmlns:a16="http://schemas.microsoft.com/office/drawing/2014/main" id="{CD1F07E9-6993-4A12-AAEC-B52D467B4865}"/>
              </a:ext>
            </a:extLst>
          </p:cNvPr>
          <p:cNvSpPr txBox="1"/>
          <p:nvPr/>
        </p:nvSpPr>
        <p:spPr>
          <a:xfrm>
            <a:off x="6291072" y="6355080"/>
            <a:ext cx="575726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Tree>
    <p:extLst>
      <p:ext uri="{BB962C8B-B14F-4D97-AF65-F5344CB8AC3E}">
        <p14:creationId xmlns:p14="http://schemas.microsoft.com/office/powerpoint/2010/main" val="258298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53408" y="621791"/>
            <a:ext cx="6589585" cy="541324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8095615" y="2749423"/>
            <a:ext cx="3975100" cy="3831433"/>
          </a:xfrm>
          <a:prstGeom prst="rect">
            <a:avLst/>
          </a:prstGeom>
        </p:spPr>
        <p:txBody>
          <a:bodyPr vert="horz" wrap="square" lIns="0" tIns="46355" rIns="0" bIns="0" rtlCol="0">
            <a:spAutoFit/>
          </a:bodyPr>
          <a:lstStyle/>
          <a:p>
            <a:pPr marL="731520" marR="79375" indent="-658495">
              <a:lnSpc>
                <a:spcPct val="80000"/>
              </a:lnSpc>
              <a:spcBef>
                <a:spcPts val="365"/>
              </a:spcBef>
            </a:pPr>
            <a:r>
              <a:rPr sz="1100" b="1" dirty="0">
                <a:latin typeface="Rockwell"/>
                <a:cs typeface="Rockwell"/>
              </a:rPr>
              <a:t>BROWN &amp; ROOT CONDOR </a:t>
            </a:r>
            <a:r>
              <a:rPr sz="1100" b="1" spc="-5" dirty="0">
                <a:latin typeface="Rockwell"/>
                <a:cs typeface="Rockwell"/>
              </a:rPr>
              <a:t>SPA. </a:t>
            </a:r>
            <a:r>
              <a:rPr sz="1100" b="1" dirty="0">
                <a:latin typeface="Rockwell"/>
                <a:cs typeface="Rockwell"/>
              </a:rPr>
              <a:t>ANADARKO</a:t>
            </a:r>
            <a:r>
              <a:rPr sz="1100" b="1" spc="-114" dirty="0">
                <a:latin typeface="Rockwell"/>
                <a:cs typeface="Rockwell"/>
              </a:rPr>
              <a:t> </a:t>
            </a:r>
            <a:r>
              <a:rPr sz="1100" b="1" spc="-5" dirty="0">
                <a:latin typeface="Rockwell"/>
                <a:cs typeface="Rockwell"/>
              </a:rPr>
              <a:t>ALGERIA  </a:t>
            </a:r>
            <a:r>
              <a:rPr sz="1100" b="1" dirty="0">
                <a:latin typeface="Rockwell"/>
                <a:cs typeface="Rockwell"/>
              </a:rPr>
              <a:t>CORP. PHASE I &amp; II HBNS</a:t>
            </a:r>
            <a:r>
              <a:rPr sz="1100" b="1" spc="-40" dirty="0">
                <a:latin typeface="Rockwell"/>
                <a:cs typeface="Rockwell"/>
              </a:rPr>
              <a:t> </a:t>
            </a:r>
            <a:r>
              <a:rPr sz="1100" b="1" dirty="0">
                <a:latin typeface="Rockwell"/>
                <a:cs typeface="Rockwell"/>
              </a:rPr>
              <a:t>PROJECT</a:t>
            </a:r>
            <a:endParaRPr sz="1100" dirty="0">
              <a:latin typeface="Rockwell"/>
              <a:cs typeface="Rockwell"/>
            </a:endParaRPr>
          </a:p>
          <a:p>
            <a:pPr marL="1053465">
              <a:lnSpc>
                <a:spcPts val="1055"/>
              </a:lnSpc>
            </a:pPr>
            <a:r>
              <a:rPr sz="1100" b="1" dirty="0">
                <a:latin typeface="Rockwell"/>
                <a:cs typeface="Rockwell"/>
              </a:rPr>
              <a:t>HASSI BERKINE,</a:t>
            </a:r>
            <a:r>
              <a:rPr sz="1100" b="1" spc="-15" dirty="0">
                <a:latin typeface="Rockwell"/>
                <a:cs typeface="Rockwell"/>
              </a:rPr>
              <a:t> </a:t>
            </a:r>
            <a:r>
              <a:rPr sz="1100" b="1" spc="-5" dirty="0">
                <a:latin typeface="Rockwell"/>
                <a:cs typeface="Rockwell"/>
              </a:rPr>
              <a:t>ALGERIA</a:t>
            </a:r>
            <a:endParaRPr sz="1100" dirty="0">
              <a:latin typeface="Rockwell"/>
              <a:cs typeface="Rockwell"/>
            </a:endParaRPr>
          </a:p>
          <a:p>
            <a:pPr>
              <a:lnSpc>
                <a:spcPct val="100000"/>
              </a:lnSpc>
              <a:spcBef>
                <a:spcPts val="40"/>
              </a:spcBef>
            </a:pPr>
            <a:endParaRPr sz="1800" dirty="0">
              <a:latin typeface="Times New Roman"/>
              <a:cs typeface="Times New Roman"/>
            </a:endParaRPr>
          </a:p>
          <a:p>
            <a:pPr marL="12700" marR="5080" algn="just">
              <a:lnSpc>
                <a:spcPct val="80000"/>
              </a:lnSpc>
            </a:pPr>
            <a:r>
              <a:rPr lang="en-US" sz="1200" b="1" spc="-10" dirty="0">
                <a:solidFill>
                  <a:srgbClr val="000099"/>
                </a:solidFill>
                <a:latin typeface="Rockwell"/>
                <a:cs typeface="Rockwell"/>
              </a:rPr>
              <a:t>One of our current affiliates worked with </a:t>
            </a:r>
            <a:r>
              <a:rPr sz="1200" b="1" spc="-10" dirty="0">
                <a:solidFill>
                  <a:srgbClr val="000099"/>
                </a:solidFill>
                <a:latin typeface="Rockwell"/>
                <a:cs typeface="Rockwell"/>
              </a:rPr>
              <a:t>Brown</a:t>
            </a:r>
            <a:r>
              <a:rPr lang="en-US" sz="1200" b="1" spc="-10" dirty="0">
                <a:solidFill>
                  <a:srgbClr val="000099"/>
                </a:solidFill>
                <a:latin typeface="Rockwell"/>
                <a:cs typeface="Rockwell"/>
              </a:rPr>
              <a:t> </a:t>
            </a:r>
            <a:r>
              <a:rPr lang="en-US" sz="1200" b="1" spc="-5" dirty="0">
                <a:solidFill>
                  <a:srgbClr val="000099"/>
                </a:solidFill>
                <a:latin typeface="Rockwell"/>
                <a:cs typeface="Rockwell"/>
              </a:rPr>
              <a:t>and </a:t>
            </a:r>
            <a:r>
              <a:rPr sz="1200" b="1" spc="-5" dirty="0">
                <a:solidFill>
                  <a:srgbClr val="000099"/>
                </a:solidFill>
                <a:latin typeface="Rockwell"/>
                <a:cs typeface="Rockwell"/>
              </a:rPr>
              <a:t>Root </a:t>
            </a:r>
            <a:r>
              <a:rPr lang="en-US" sz="1200" b="1" spc="-5" dirty="0">
                <a:solidFill>
                  <a:srgbClr val="000099"/>
                </a:solidFill>
                <a:latin typeface="Rockwell"/>
                <a:cs typeface="Rockwell"/>
              </a:rPr>
              <a:t>when they </a:t>
            </a:r>
            <a:r>
              <a:rPr sz="1200" b="1" spc="5" dirty="0">
                <a:solidFill>
                  <a:srgbClr val="000099"/>
                </a:solidFill>
                <a:latin typeface="Rockwell"/>
                <a:cs typeface="Rockwell"/>
              </a:rPr>
              <a:t>formed </a:t>
            </a:r>
            <a:r>
              <a:rPr sz="1200" b="1" dirty="0">
                <a:solidFill>
                  <a:srgbClr val="000099"/>
                </a:solidFill>
                <a:latin typeface="Rockwell"/>
                <a:cs typeface="Rockwell"/>
              </a:rPr>
              <a:t>a </a:t>
            </a:r>
            <a:r>
              <a:rPr sz="1200" b="1" spc="-5" dirty="0">
                <a:solidFill>
                  <a:srgbClr val="000099"/>
                </a:solidFill>
                <a:latin typeface="Rockwell"/>
                <a:cs typeface="Rockwell"/>
              </a:rPr>
              <a:t>joint </a:t>
            </a:r>
            <a:r>
              <a:rPr sz="1200" b="1" spc="-10" dirty="0">
                <a:solidFill>
                  <a:srgbClr val="000099"/>
                </a:solidFill>
                <a:latin typeface="Rockwell"/>
                <a:cs typeface="Rockwell"/>
              </a:rPr>
              <a:t>venture </a:t>
            </a:r>
            <a:r>
              <a:rPr sz="1200" b="1" spc="-5" dirty="0">
                <a:solidFill>
                  <a:srgbClr val="000099"/>
                </a:solidFill>
                <a:latin typeface="Rockwell"/>
                <a:cs typeface="Rockwell"/>
              </a:rPr>
              <a:t>with the  Algerian National </a:t>
            </a:r>
            <a:r>
              <a:rPr sz="1200" b="1" dirty="0">
                <a:solidFill>
                  <a:srgbClr val="000099"/>
                </a:solidFill>
                <a:latin typeface="Rockwell"/>
                <a:cs typeface="Rockwell"/>
              </a:rPr>
              <a:t>oil </a:t>
            </a:r>
            <a:r>
              <a:rPr sz="1200" b="1" spc="-30" dirty="0">
                <a:solidFill>
                  <a:srgbClr val="000099"/>
                </a:solidFill>
                <a:latin typeface="Rockwell"/>
                <a:cs typeface="Rockwell"/>
              </a:rPr>
              <a:t>company. </a:t>
            </a:r>
            <a:r>
              <a:rPr sz="1200" b="1" spc="-10" dirty="0">
                <a:solidFill>
                  <a:srgbClr val="000099"/>
                </a:solidFill>
                <a:latin typeface="Rockwell"/>
                <a:cs typeface="Rockwell"/>
              </a:rPr>
              <a:t>Brown </a:t>
            </a:r>
            <a:r>
              <a:rPr sz="1200" b="1" dirty="0">
                <a:solidFill>
                  <a:srgbClr val="000099"/>
                </a:solidFill>
                <a:latin typeface="Rockwell"/>
                <a:cs typeface="Rockwell"/>
              </a:rPr>
              <a:t>&amp; </a:t>
            </a:r>
            <a:r>
              <a:rPr sz="1200" b="1" spc="-5" dirty="0">
                <a:solidFill>
                  <a:srgbClr val="000099"/>
                </a:solidFill>
                <a:latin typeface="Rockwell"/>
                <a:cs typeface="Rockwell"/>
              </a:rPr>
              <a:t>Root </a:t>
            </a:r>
            <a:r>
              <a:rPr sz="1200" b="1" spc="-25" dirty="0">
                <a:solidFill>
                  <a:srgbClr val="000099"/>
                </a:solidFill>
                <a:latin typeface="Rockwell"/>
                <a:cs typeface="Rockwell"/>
              </a:rPr>
              <a:t>SPA.  </a:t>
            </a:r>
            <a:r>
              <a:rPr sz="1200" b="1" spc="-10" dirty="0">
                <a:solidFill>
                  <a:srgbClr val="000099"/>
                </a:solidFill>
                <a:latin typeface="Rockwell"/>
                <a:cs typeface="Rockwell"/>
              </a:rPr>
              <a:t>was </a:t>
            </a:r>
            <a:r>
              <a:rPr sz="1200" b="1" spc="-5" dirty="0">
                <a:solidFill>
                  <a:srgbClr val="000099"/>
                </a:solidFill>
                <a:latin typeface="Rockwell"/>
                <a:cs typeface="Rockwell"/>
              </a:rPr>
              <a:t>contracted </a:t>
            </a:r>
            <a:r>
              <a:rPr sz="1200" b="1" dirty="0">
                <a:solidFill>
                  <a:srgbClr val="000099"/>
                </a:solidFill>
                <a:latin typeface="Rockwell"/>
                <a:cs typeface="Rockwell"/>
              </a:rPr>
              <a:t>for the </a:t>
            </a:r>
            <a:r>
              <a:rPr sz="1200" b="1" spc="-5" dirty="0">
                <a:solidFill>
                  <a:srgbClr val="000099"/>
                </a:solidFill>
                <a:latin typeface="Rockwell"/>
                <a:cs typeface="Rockwell"/>
              </a:rPr>
              <a:t>Lump </a:t>
            </a:r>
            <a:r>
              <a:rPr sz="1200" b="1" dirty="0">
                <a:solidFill>
                  <a:srgbClr val="000099"/>
                </a:solidFill>
                <a:latin typeface="Rockwell"/>
                <a:cs typeface="Rockwell"/>
              </a:rPr>
              <a:t>Sum </a:t>
            </a:r>
            <a:r>
              <a:rPr sz="1200" b="1" spc="10" dirty="0">
                <a:solidFill>
                  <a:srgbClr val="000099"/>
                </a:solidFill>
                <a:latin typeface="Rockwell"/>
                <a:cs typeface="Rockwell"/>
              </a:rPr>
              <a:t>Turn </a:t>
            </a:r>
            <a:r>
              <a:rPr sz="1200" b="1" spc="-15" dirty="0">
                <a:solidFill>
                  <a:srgbClr val="000099"/>
                </a:solidFill>
                <a:latin typeface="Rockwell"/>
                <a:cs typeface="Rockwell"/>
              </a:rPr>
              <a:t>Key </a:t>
            </a:r>
            <a:r>
              <a:rPr sz="1200" b="1" dirty="0">
                <a:solidFill>
                  <a:srgbClr val="000099"/>
                </a:solidFill>
                <a:latin typeface="Rockwell"/>
                <a:cs typeface="Rockwell"/>
              </a:rPr>
              <a:t>HBNS  </a:t>
            </a:r>
            <a:r>
              <a:rPr sz="1200" b="1" spc="-5" dirty="0">
                <a:solidFill>
                  <a:srgbClr val="000099"/>
                </a:solidFill>
                <a:latin typeface="Rockwell"/>
                <a:cs typeface="Rockwell"/>
              </a:rPr>
              <a:t>Full Field Development Project. </a:t>
            </a:r>
            <a:r>
              <a:rPr sz="1200" b="1" spc="-55" dirty="0">
                <a:solidFill>
                  <a:srgbClr val="000099"/>
                </a:solidFill>
                <a:latin typeface="Rockwell"/>
                <a:cs typeface="Rockwell"/>
              </a:rPr>
              <a:t>ACP, </a:t>
            </a:r>
            <a:r>
              <a:rPr sz="1200" b="1" dirty="0">
                <a:solidFill>
                  <a:srgbClr val="000099"/>
                </a:solidFill>
                <a:latin typeface="Rockwell"/>
                <a:cs typeface="Rockwell"/>
              </a:rPr>
              <a:t>LLC </a:t>
            </a:r>
            <a:r>
              <a:rPr sz="1200" b="1" spc="-10" dirty="0">
                <a:solidFill>
                  <a:srgbClr val="000099"/>
                </a:solidFill>
                <a:latin typeface="Rockwell"/>
                <a:cs typeface="Rockwell"/>
              </a:rPr>
              <a:t>was  </a:t>
            </a:r>
            <a:r>
              <a:rPr sz="1200" b="1" spc="-5" dirty="0">
                <a:solidFill>
                  <a:srgbClr val="000099"/>
                </a:solidFill>
                <a:latin typeface="Rockwell"/>
                <a:cs typeface="Rockwell"/>
              </a:rPr>
              <a:t>selected as the </a:t>
            </a:r>
            <a:r>
              <a:rPr sz="1200" b="1" dirty="0">
                <a:solidFill>
                  <a:srgbClr val="000099"/>
                </a:solidFill>
                <a:latin typeface="Rockwell"/>
                <a:cs typeface="Rockwell"/>
              </a:rPr>
              <a:t>instrumentation </a:t>
            </a:r>
            <a:r>
              <a:rPr sz="1200" b="1" spc="-5" dirty="0">
                <a:solidFill>
                  <a:srgbClr val="000099"/>
                </a:solidFill>
                <a:latin typeface="Rockwell"/>
                <a:cs typeface="Rockwell"/>
              </a:rPr>
              <a:t>and commissioning  subcontractor for </a:t>
            </a:r>
            <a:r>
              <a:rPr sz="1200" b="1" dirty="0">
                <a:solidFill>
                  <a:srgbClr val="000099"/>
                </a:solidFill>
                <a:latin typeface="Rockwell"/>
                <a:cs typeface="Rockwell"/>
              </a:rPr>
              <a:t>the </a:t>
            </a:r>
            <a:r>
              <a:rPr sz="1200" b="1" spc="-5" dirty="0">
                <a:solidFill>
                  <a:srgbClr val="000099"/>
                </a:solidFill>
                <a:latin typeface="Rockwell"/>
                <a:cs typeface="Rockwell"/>
              </a:rPr>
              <a:t>project. </a:t>
            </a:r>
            <a:r>
              <a:rPr sz="1200" b="1" spc="-55" dirty="0">
                <a:solidFill>
                  <a:srgbClr val="000099"/>
                </a:solidFill>
                <a:latin typeface="Rockwell"/>
                <a:cs typeface="Rockwell"/>
              </a:rPr>
              <a:t>ACP, </a:t>
            </a:r>
            <a:r>
              <a:rPr sz="1200" b="1" spc="-25" dirty="0">
                <a:solidFill>
                  <a:srgbClr val="000099"/>
                </a:solidFill>
                <a:latin typeface="Rockwell"/>
                <a:cs typeface="Rockwell"/>
              </a:rPr>
              <a:t>LLC’s </a:t>
            </a:r>
            <a:r>
              <a:rPr sz="1200" b="1" dirty="0">
                <a:solidFill>
                  <a:srgbClr val="000099"/>
                </a:solidFill>
                <a:latin typeface="Rockwell"/>
                <a:cs typeface="Rockwell"/>
              </a:rPr>
              <a:t>scope </a:t>
            </a:r>
            <a:r>
              <a:rPr sz="1200" b="1" spc="5" dirty="0">
                <a:solidFill>
                  <a:srgbClr val="000099"/>
                </a:solidFill>
                <a:latin typeface="Rockwell"/>
                <a:cs typeface="Rockwell"/>
              </a:rPr>
              <a:t>of  </a:t>
            </a:r>
            <a:r>
              <a:rPr sz="1200" b="1" spc="-10" dirty="0">
                <a:solidFill>
                  <a:srgbClr val="000099"/>
                </a:solidFill>
                <a:latin typeface="Rockwell"/>
                <a:cs typeface="Rockwell"/>
              </a:rPr>
              <a:t>work was </a:t>
            </a:r>
            <a:r>
              <a:rPr sz="1200" b="1" spc="-5" dirty="0">
                <a:solidFill>
                  <a:srgbClr val="000099"/>
                </a:solidFill>
                <a:latin typeface="Rockwell"/>
                <a:cs typeface="Rockwell"/>
              </a:rPr>
              <a:t>all </a:t>
            </a:r>
            <a:r>
              <a:rPr sz="1200" b="1" dirty="0">
                <a:solidFill>
                  <a:srgbClr val="000099"/>
                </a:solidFill>
                <a:latin typeface="Rockwell"/>
                <a:cs typeface="Rockwell"/>
              </a:rPr>
              <a:t>instrumentation </a:t>
            </a:r>
            <a:r>
              <a:rPr sz="1200" b="1" spc="-5" dirty="0">
                <a:solidFill>
                  <a:srgbClr val="000099"/>
                </a:solidFill>
                <a:latin typeface="Rockwell"/>
                <a:cs typeface="Rockwell"/>
              </a:rPr>
              <a:t>calibration, loop  </a:t>
            </a:r>
            <a:r>
              <a:rPr sz="1200" b="1" spc="-10" dirty="0">
                <a:solidFill>
                  <a:srgbClr val="000099"/>
                </a:solidFill>
                <a:latin typeface="Rockwell"/>
                <a:cs typeface="Rockwell"/>
              </a:rPr>
              <a:t>checks, </a:t>
            </a:r>
            <a:r>
              <a:rPr sz="1200" b="1" spc="-5" dirty="0">
                <a:solidFill>
                  <a:srgbClr val="000099"/>
                </a:solidFill>
                <a:latin typeface="Rockwell"/>
                <a:cs typeface="Rockwell"/>
              </a:rPr>
              <a:t>DCS and safety systems commissioning  </a:t>
            </a:r>
            <a:r>
              <a:rPr sz="1200" b="1" spc="145" dirty="0">
                <a:solidFill>
                  <a:srgbClr val="000099"/>
                </a:solidFill>
                <a:latin typeface="Rockwell"/>
                <a:cs typeface="Rockwell"/>
              </a:rPr>
              <a:t> </a:t>
            </a:r>
            <a:r>
              <a:rPr sz="1200" b="1" spc="-5" dirty="0">
                <a:solidFill>
                  <a:srgbClr val="000099"/>
                </a:solidFill>
                <a:latin typeface="Rockwell"/>
                <a:cs typeface="Rockwell"/>
              </a:rPr>
              <a:t>for</a:t>
            </a:r>
            <a:endParaRPr sz="1200" dirty="0">
              <a:latin typeface="Rockwell"/>
              <a:cs typeface="Rockwell"/>
            </a:endParaRPr>
          </a:p>
          <a:p>
            <a:pPr marL="12700">
              <a:lnSpc>
                <a:spcPts val="1010"/>
              </a:lnSpc>
            </a:pPr>
            <a:r>
              <a:rPr sz="1200" b="1" spc="-5" dirty="0">
                <a:solidFill>
                  <a:srgbClr val="000099"/>
                </a:solidFill>
                <a:latin typeface="Rockwell"/>
                <a:cs typeface="Rockwell"/>
              </a:rPr>
              <a:t>(4) </a:t>
            </a:r>
            <a:r>
              <a:rPr sz="1200" b="1" spc="40" dirty="0">
                <a:solidFill>
                  <a:srgbClr val="000099"/>
                </a:solidFill>
                <a:latin typeface="Rockwell"/>
                <a:cs typeface="Rockwell"/>
              </a:rPr>
              <a:t> </a:t>
            </a:r>
            <a:r>
              <a:rPr sz="1200" b="1" spc="-5" dirty="0">
                <a:solidFill>
                  <a:srgbClr val="000099"/>
                </a:solidFill>
                <a:latin typeface="Rockwell"/>
                <a:cs typeface="Rockwell"/>
              </a:rPr>
              <a:t>84,000 </a:t>
            </a:r>
            <a:r>
              <a:rPr sz="1200" b="1" spc="45" dirty="0">
                <a:solidFill>
                  <a:srgbClr val="000099"/>
                </a:solidFill>
                <a:latin typeface="Rockwell"/>
                <a:cs typeface="Rockwell"/>
              </a:rPr>
              <a:t> </a:t>
            </a:r>
            <a:r>
              <a:rPr sz="1200" b="1" dirty="0">
                <a:solidFill>
                  <a:srgbClr val="000099"/>
                </a:solidFill>
                <a:latin typeface="Rockwell"/>
                <a:cs typeface="Rockwell"/>
              </a:rPr>
              <a:t>BBL </a:t>
            </a:r>
            <a:r>
              <a:rPr sz="1200" b="1" spc="45" dirty="0">
                <a:solidFill>
                  <a:srgbClr val="000099"/>
                </a:solidFill>
                <a:latin typeface="Rockwell"/>
                <a:cs typeface="Rockwell"/>
              </a:rPr>
              <a:t> </a:t>
            </a:r>
            <a:r>
              <a:rPr sz="1200" b="1" spc="-5" dirty="0">
                <a:solidFill>
                  <a:srgbClr val="000099"/>
                </a:solidFill>
                <a:latin typeface="Rockwell"/>
                <a:cs typeface="Rockwell"/>
              </a:rPr>
              <a:t>per </a:t>
            </a:r>
            <a:r>
              <a:rPr sz="1200" b="1" spc="50" dirty="0">
                <a:solidFill>
                  <a:srgbClr val="000099"/>
                </a:solidFill>
                <a:latin typeface="Rockwell"/>
                <a:cs typeface="Rockwell"/>
              </a:rPr>
              <a:t> </a:t>
            </a:r>
            <a:r>
              <a:rPr sz="1200" b="1" spc="-20" dirty="0">
                <a:solidFill>
                  <a:srgbClr val="000099"/>
                </a:solidFill>
                <a:latin typeface="Rockwell"/>
                <a:cs typeface="Rockwell"/>
              </a:rPr>
              <a:t>day </a:t>
            </a:r>
            <a:r>
              <a:rPr sz="1200" b="1" spc="55" dirty="0">
                <a:solidFill>
                  <a:srgbClr val="000099"/>
                </a:solidFill>
                <a:latin typeface="Rockwell"/>
                <a:cs typeface="Rockwell"/>
              </a:rPr>
              <a:t> </a:t>
            </a:r>
            <a:r>
              <a:rPr sz="1200" b="1" spc="10" dirty="0">
                <a:solidFill>
                  <a:srgbClr val="000099"/>
                </a:solidFill>
                <a:latin typeface="Rockwell"/>
                <a:cs typeface="Rockwell"/>
              </a:rPr>
              <a:t>Crude </a:t>
            </a:r>
            <a:r>
              <a:rPr sz="1200" b="1" spc="30" dirty="0">
                <a:solidFill>
                  <a:srgbClr val="000099"/>
                </a:solidFill>
                <a:latin typeface="Rockwell"/>
                <a:cs typeface="Rockwell"/>
              </a:rPr>
              <a:t> </a:t>
            </a:r>
            <a:r>
              <a:rPr sz="1200" b="1" spc="-5" dirty="0">
                <a:solidFill>
                  <a:srgbClr val="000099"/>
                </a:solidFill>
                <a:latin typeface="Rockwell"/>
                <a:cs typeface="Rockwell"/>
              </a:rPr>
              <a:t>Oil </a:t>
            </a:r>
            <a:r>
              <a:rPr sz="1200" b="1" spc="40" dirty="0">
                <a:solidFill>
                  <a:srgbClr val="000099"/>
                </a:solidFill>
                <a:latin typeface="Rockwell"/>
                <a:cs typeface="Rockwell"/>
              </a:rPr>
              <a:t> </a:t>
            </a:r>
            <a:r>
              <a:rPr sz="1200" b="1" spc="-5" dirty="0">
                <a:solidFill>
                  <a:srgbClr val="000099"/>
                </a:solidFill>
                <a:latin typeface="Rockwell"/>
                <a:cs typeface="Rockwell"/>
              </a:rPr>
              <a:t>Separation </a:t>
            </a:r>
            <a:r>
              <a:rPr sz="1200" b="1" spc="60" dirty="0">
                <a:solidFill>
                  <a:srgbClr val="000099"/>
                </a:solidFill>
                <a:latin typeface="Rockwell"/>
                <a:cs typeface="Rockwell"/>
              </a:rPr>
              <a:t> </a:t>
            </a:r>
            <a:r>
              <a:rPr sz="1200" b="1" spc="-5" dirty="0">
                <a:solidFill>
                  <a:srgbClr val="000099"/>
                </a:solidFill>
                <a:latin typeface="Rockwell"/>
                <a:cs typeface="Rockwell"/>
              </a:rPr>
              <a:t>and</a:t>
            </a:r>
            <a:endParaRPr sz="1200" dirty="0">
              <a:latin typeface="Rockwell"/>
              <a:cs typeface="Rockwell"/>
            </a:endParaRPr>
          </a:p>
          <a:p>
            <a:pPr marL="12700" marR="13970" algn="just">
              <a:lnSpc>
                <a:spcPct val="80000"/>
              </a:lnSpc>
              <a:spcBef>
                <a:spcPts val="145"/>
              </a:spcBef>
            </a:pPr>
            <a:r>
              <a:rPr sz="1200" b="1" spc="-5" dirty="0">
                <a:solidFill>
                  <a:srgbClr val="000099"/>
                </a:solidFill>
                <a:latin typeface="Rockwell"/>
                <a:cs typeface="Rockwell"/>
              </a:rPr>
              <a:t>Stabilization trains consisting of (440) pieces </a:t>
            </a:r>
            <a:r>
              <a:rPr sz="1200" b="1" spc="5" dirty="0">
                <a:solidFill>
                  <a:srgbClr val="000099"/>
                </a:solidFill>
                <a:latin typeface="Rockwell"/>
                <a:cs typeface="Rockwell"/>
              </a:rPr>
              <a:t>of  </a:t>
            </a:r>
            <a:r>
              <a:rPr sz="1200" b="1" spc="-5" dirty="0">
                <a:solidFill>
                  <a:srgbClr val="000099"/>
                </a:solidFill>
                <a:latin typeface="Rockwell"/>
                <a:cs typeface="Rockwell"/>
              </a:rPr>
              <a:t>engineered major equipment and more than 10,000  </a:t>
            </a:r>
            <a:r>
              <a:rPr sz="1200" b="1" dirty="0">
                <a:solidFill>
                  <a:srgbClr val="000099"/>
                </a:solidFill>
                <a:latin typeface="Rockwell"/>
                <a:cs typeface="Rockwell"/>
              </a:rPr>
              <a:t>instrument </a:t>
            </a:r>
            <a:r>
              <a:rPr sz="1200" b="1" spc="-10" dirty="0">
                <a:solidFill>
                  <a:srgbClr val="000099"/>
                </a:solidFill>
                <a:latin typeface="Rockwell"/>
                <a:cs typeface="Rockwell"/>
              </a:rPr>
              <a:t>loops. </a:t>
            </a:r>
            <a:r>
              <a:rPr sz="1200" b="1" spc="-30" dirty="0">
                <a:solidFill>
                  <a:srgbClr val="000099"/>
                </a:solidFill>
                <a:latin typeface="Rockwell"/>
                <a:cs typeface="Rockwell"/>
              </a:rPr>
              <a:t>ACP,LLC </a:t>
            </a:r>
            <a:r>
              <a:rPr sz="1200" b="1" spc="-10" dirty="0">
                <a:solidFill>
                  <a:srgbClr val="000099"/>
                </a:solidFill>
                <a:latin typeface="Rockwell"/>
                <a:cs typeface="Rockwell"/>
              </a:rPr>
              <a:t>was </a:t>
            </a:r>
            <a:r>
              <a:rPr sz="1200" b="1" spc="-5" dirty="0">
                <a:solidFill>
                  <a:srgbClr val="000099"/>
                </a:solidFill>
                <a:latin typeface="Rockwell"/>
                <a:cs typeface="Rockwell"/>
              </a:rPr>
              <a:t>also responsible for  the </a:t>
            </a:r>
            <a:r>
              <a:rPr sz="1200" b="1" dirty="0">
                <a:solidFill>
                  <a:srgbClr val="000099"/>
                </a:solidFill>
                <a:latin typeface="Rockwell"/>
                <a:cs typeface="Rockwell"/>
              </a:rPr>
              <a:t>instrument </a:t>
            </a:r>
            <a:r>
              <a:rPr sz="1200" b="1" spc="-5" dirty="0">
                <a:solidFill>
                  <a:srgbClr val="000099"/>
                </a:solidFill>
                <a:latin typeface="Rockwell"/>
                <a:cs typeface="Rockwell"/>
              </a:rPr>
              <a:t>installation and commissioning of (3)  90,000 </a:t>
            </a:r>
            <a:r>
              <a:rPr sz="1200" b="1" dirty="0">
                <a:solidFill>
                  <a:srgbClr val="000099"/>
                </a:solidFill>
                <a:latin typeface="Rockwell"/>
                <a:cs typeface="Rockwell"/>
              </a:rPr>
              <a:t>BBL </a:t>
            </a:r>
            <a:r>
              <a:rPr sz="1200" b="1" spc="-5" dirty="0">
                <a:solidFill>
                  <a:srgbClr val="000099"/>
                </a:solidFill>
                <a:latin typeface="Rockwell"/>
                <a:cs typeface="Rockwell"/>
              </a:rPr>
              <a:t>floating roof </a:t>
            </a:r>
            <a:r>
              <a:rPr sz="1200" b="1" spc="10" dirty="0">
                <a:solidFill>
                  <a:srgbClr val="000099"/>
                </a:solidFill>
                <a:latin typeface="Rockwell"/>
                <a:cs typeface="Rockwell"/>
              </a:rPr>
              <a:t>crude </a:t>
            </a:r>
            <a:r>
              <a:rPr sz="1200" b="1" spc="-5" dirty="0">
                <a:solidFill>
                  <a:srgbClr val="000099"/>
                </a:solidFill>
                <a:latin typeface="Rockwell"/>
                <a:cs typeface="Rockwell"/>
              </a:rPr>
              <a:t>oil storage </a:t>
            </a:r>
            <a:r>
              <a:rPr sz="1200" b="1" spc="-10" dirty="0">
                <a:solidFill>
                  <a:srgbClr val="000099"/>
                </a:solidFill>
                <a:latin typeface="Rockwell"/>
                <a:cs typeface="Rockwell"/>
              </a:rPr>
              <a:t>tanks, </a:t>
            </a:r>
            <a:r>
              <a:rPr sz="1200" b="1" spc="-5" dirty="0">
                <a:solidFill>
                  <a:srgbClr val="000099"/>
                </a:solidFill>
                <a:latin typeface="Rockwell"/>
                <a:cs typeface="Rockwell"/>
              </a:rPr>
              <a:t>(84)  </a:t>
            </a:r>
            <a:r>
              <a:rPr sz="1200" b="1" spc="-10" dirty="0">
                <a:solidFill>
                  <a:srgbClr val="000099"/>
                </a:solidFill>
                <a:latin typeface="Rockwell"/>
                <a:cs typeface="Rockwell"/>
              </a:rPr>
              <a:t>wellheads, </a:t>
            </a:r>
            <a:r>
              <a:rPr sz="1200" b="1" spc="-5" dirty="0">
                <a:solidFill>
                  <a:srgbClr val="000099"/>
                </a:solidFill>
                <a:latin typeface="Rockwell"/>
                <a:cs typeface="Rockwell"/>
              </a:rPr>
              <a:t>(1) </a:t>
            </a:r>
            <a:r>
              <a:rPr sz="1200" b="1" dirty="0">
                <a:solidFill>
                  <a:srgbClr val="000099"/>
                </a:solidFill>
                <a:latin typeface="Rockwell"/>
                <a:cs typeface="Rockwell"/>
              </a:rPr>
              <a:t>70,000 BBL </a:t>
            </a:r>
            <a:r>
              <a:rPr sz="1200" b="1" spc="-5" dirty="0">
                <a:solidFill>
                  <a:srgbClr val="000099"/>
                </a:solidFill>
                <a:latin typeface="Rockwell"/>
                <a:cs typeface="Rockwell"/>
              </a:rPr>
              <a:t>per </a:t>
            </a:r>
            <a:r>
              <a:rPr sz="1200" b="1" spc="-20" dirty="0">
                <a:solidFill>
                  <a:srgbClr val="000099"/>
                </a:solidFill>
                <a:latin typeface="Rockwell"/>
                <a:cs typeface="Rockwell"/>
              </a:rPr>
              <a:t>day </a:t>
            </a:r>
            <a:r>
              <a:rPr sz="1200" b="1" spc="-10" dirty="0">
                <a:solidFill>
                  <a:srgbClr val="000099"/>
                </a:solidFill>
                <a:latin typeface="Rockwell"/>
                <a:cs typeface="Rockwell"/>
              </a:rPr>
              <a:t>water treatment  </a:t>
            </a:r>
            <a:r>
              <a:rPr sz="1200" b="1" spc="-5" dirty="0">
                <a:solidFill>
                  <a:srgbClr val="000099"/>
                </a:solidFill>
                <a:latin typeface="Rockwell"/>
                <a:cs typeface="Rockwell"/>
              </a:rPr>
              <a:t>and re-injection plant, (3) </a:t>
            </a:r>
            <a:r>
              <a:rPr sz="1200" b="1" spc="-10" dirty="0">
                <a:solidFill>
                  <a:srgbClr val="000099"/>
                </a:solidFill>
                <a:latin typeface="Rockwell"/>
                <a:cs typeface="Rockwell"/>
              </a:rPr>
              <a:t>Nuevo </a:t>
            </a:r>
            <a:r>
              <a:rPr sz="1200" b="1" dirty="0">
                <a:solidFill>
                  <a:srgbClr val="000099"/>
                </a:solidFill>
                <a:latin typeface="Rockwell"/>
                <a:cs typeface="Rockwell"/>
              </a:rPr>
              <a:t>Pignone </a:t>
            </a:r>
            <a:r>
              <a:rPr sz="1200" b="1" spc="-5" dirty="0">
                <a:solidFill>
                  <a:srgbClr val="000099"/>
                </a:solidFill>
                <a:latin typeface="Rockwell"/>
                <a:cs typeface="Rockwell"/>
              </a:rPr>
              <a:t>Frame </a:t>
            </a:r>
            <a:r>
              <a:rPr sz="1200" b="1" dirty="0">
                <a:solidFill>
                  <a:srgbClr val="000099"/>
                </a:solidFill>
                <a:latin typeface="Rockwell"/>
                <a:cs typeface="Rockwell"/>
              </a:rPr>
              <a:t>7  </a:t>
            </a:r>
            <a:r>
              <a:rPr sz="1200" b="1" spc="-5" dirty="0">
                <a:solidFill>
                  <a:srgbClr val="000099"/>
                </a:solidFill>
                <a:latin typeface="Rockwell"/>
                <a:cs typeface="Rockwell"/>
              </a:rPr>
              <a:t>turbine driven re-injection gas </a:t>
            </a:r>
            <a:r>
              <a:rPr sz="1200" b="1" spc="-10" dirty="0">
                <a:solidFill>
                  <a:srgbClr val="000099"/>
                </a:solidFill>
                <a:latin typeface="Rockwell"/>
                <a:cs typeface="Rockwell"/>
              </a:rPr>
              <a:t>compressors, </a:t>
            </a:r>
            <a:r>
              <a:rPr sz="1200" b="1" spc="-5" dirty="0">
                <a:solidFill>
                  <a:srgbClr val="000099"/>
                </a:solidFill>
                <a:latin typeface="Rockwell"/>
                <a:cs typeface="Rockwell"/>
              </a:rPr>
              <a:t>three  </a:t>
            </a:r>
            <a:r>
              <a:rPr sz="1200" b="1" dirty="0">
                <a:solidFill>
                  <a:srgbClr val="000099"/>
                </a:solidFill>
                <a:latin typeface="Rockwell"/>
                <a:cs typeface="Rockwell"/>
              </a:rPr>
              <a:t>electric </a:t>
            </a:r>
            <a:r>
              <a:rPr sz="1200" b="1" spc="-5" dirty="0">
                <a:solidFill>
                  <a:srgbClr val="000099"/>
                </a:solidFill>
                <a:latin typeface="Rockwell"/>
                <a:cs typeface="Rockwell"/>
              </a:rPr>
              <a:t>motor driven Dresser–Rand process gas  compressors and (2) frame </a:t>
            </a:r>
            <a:r>
              <a:rPr sz="1200" b="1" spc="-10" dirty="0">
                <a:solidFill>
                  <a:srgbClr val="000099"/>
                </a:solidFill>
                <a:latin typeface="Rockwell"/>
                <a:cs typeface="Rockwell"/>
              </a:rPr>
              <a:t>five </a:t>
            </a:r>
            <a:r>
              <a:rPr sz="1200" b="1" spc="-5" dirty="0">
                <a:solidFill>
                  <a:srgbClr val="000099"/>
                </a:solidFill>
                <a:latin typeface="Rockwell"/>
                <a:cs typeface="Rockwell"/>
              </a:rPr>
              <a:t>Thomasson Turbine  Generators with all</a:t>
            </a:r>
            <a:r>
              <a:rPr sz="1200" b="1" spc="40" dirty="0">
                <a:solidFill>
                  <a:srgbClr val="000099"/>
                </a:solidFill>
                <a:latin typeface="Rockwell"/>
                <a:cs typeface="Rockwell"/>
              </a:rPr>
              <a:t> </a:t>
            </a:r>
            <a:r>
              <a:rPr sz="1200" b="1" spc="-5" dirty="0">
                <a:solidFill>
                  <a:srgbClr val="000099"/>
                </a:solidFill>
                <a:latin typeface="Rockwell"/>
                <a:cs typeface="Rockwell"/>
              </a:rPr>
              <a:t>auxiliaries</a:t>
            </a:r>
            <a:endParaRPr sz="1200" dirty="0">
              <a:latin typeface="Rockwell"/>
              <a:cs typeface="Rockwell"/>
            </a:endParaRPr>
          </a:p>
        </p:txBody>
      </p:sp>
      <p:sp>
        <p:nvSpPr>
          <p:cNvPr id="4" name="object 4"/>
          <p:cNvSpPr/>
          <p:nvPr/>
        </p:nvSpPr>
        <p:spPr>
          <a:xfrm flipV="1">
            <a:off x="8273033" y="1455928"/>
            <a:ext cx="3550285" cy="1172210"/>
          </a:xfrm>
          <a:custGeom>
            <a:avLst/>
            <a:gdLst/>
            <a:ahLst/>
            <a:cxnLst/>
            <a:rect l="l" t="t" r="r" b="b"/>
            <a:pathLst>
              <a:path w="3550284">
                <a:moveTo>
                  <a:pt x="0" y="0"/>
                </a:moveTo>
                <a:lnTo>
                  <a:pt x="3549777" y="0"/>
                </a:lnTo>
              </a:path>
            </a:pathLst>
          </a:custGeom>
          <a:ln w="28956">
            <a:solidFill>
              <a:srgbClr val="FFFFFF"/>
            </a:solidFill>
          </a:ln>
        </p:spPr>
        <p:txBody>
          <a:bodyPr wrap="square" lIns="0" tIns="0" rIns="0" bIns="0" rtlCol="0"/>
          <a:lstStyle/>
          <a:p>
            <a:endParaRPr/>
          </a:p>
        </p:txBody>
      </p:sp>
      <p:sp>
        <p:nvSpPr>
          <p:cNvPr id="45" name="Title 1">
            <a:extLst>
              <a:ext uri="{FF2B5EF4-FFF2-40B4-BE49-F238E27FC236}">
                <a16:creationId xmlns:a16="http://schemas.microsoft.com/office/drawing/2014/main" id="{0D49B9D8-8679-4A47-AED7-ACC769BA6517}"/>
              </a:ext>
            </a:extLst>
          </p:cNvPr>
          <p:cNvSpPr txBox="1">
            <a:spLocks/>
          </p:cNvSpPr>
          <p:nvPr/>
        </p:nvSpPr>
        <p:spPr>
          <a:xfrm>
            <a:off x="7635240" y="621791"/>
            <a:ext cx="4687632" cy="1047749"/>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b="1" dirty="0">
                <a:highlight>
                  <a:srgbClr val="FF00FF"/>
                </a:highlight>
              </a:rPr>
              <a:t>RAS Services, LLC</a:t>
            </a:r>
          </a:p>
        </p:txBody>
      </p:sp>
      <p:sp>
        <p:nvSpPr>
          <p:cNvPr id="46" name="Title 1">
            <a:extLst>
              <a:ext uri="{FF2B5EF4-FFF2-40B4-BE49-F238E27FC236}">
                <a16:creationId xmlns:a16="http://schemas.microsoft.com/office/drawing/2014/main" id="{25BC8D7D-282C-4359-879D-CE20C12668CC}"/>
              </a:ext>
            </a:extLst>
          </p:cNvPr>
          <p:cNvSpPr txBox="1">
            <a:spLocks/>
          </p:cNvSpPr>
          <p:nvPr/>
        </p:nvSpPr>
        <p:spPr>
          <a:xfrm>
            <a:off x="7543800" y="1455928"/>
            <a:ext cx="4434840" cy="892251"/>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sz="2800" b="1" dirty="0">
                <a:highlight>
                  <a:srgbClr val="00FFFF"/>
                </a:highlight>
              </a:rPr>
              <a:t>Affiliate </a:t>
            </a:r>
          </a:p>
          <a:p>
            <a:r>
              <a:rPr lang="en-US" sz="2800" b="1" dirty="0">
                <a:highlight>
                  <a:srgbClr val="00FFFF"/>
                </a:highlight>
              </a:rPr>
              <a:t>  Project Bio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p:nvPr/>
        </p:nvSpPr>
        <p:spPr>
          <a:xfrm>
            <a:off x="1750178" y="6456909"/>
            <a:ext cx="5793960" cy="167879"/>
          </a:xfrm>
          <a:prstGeom prst="rect">
            <a:avLst/>
          </a:prstGeom>
          <a:noFill/>
          <a:ln>
            <a:noFill/>
          </a:ln>
        </p:spPr>
        <p:txBody>
          <a:bodyPr spcFirstLastPara="1" wrap="square" lIns="35719" tIns="35719" rIns="35719" bIns="35719" anchor="ctr" anchorCtr="0">
            <a:noAutofit/>
          </a:bodyPr>
          <a:lstStyle/>
          <a:p>
            <a:pPr marR="321457">
              <a:buClr>
                <a:srgbClr val="000000"/>
              </a:buClr>
              <a:buSzPts val="1100"/>
            </a:pPr>
            <a:r>
              <a:rPr lang="en-US" sz="773" dirty="0">
                <a:solidFill>
                  <a:srgbClr val="000000"/>
                </a:solidFill>
                <a:latin typeface="Montserrat Medium"/>
                <a:ea typeface="Montserrat Medium"/>
                <a:cs typeface="Montserrat Medium"/>
                <a:sym typeface="Montserrat Medium"/>
              </a:rPr>
              <a:t> </a:t>
            </a:r>
            <a:endParaRPr sz="1266" dirty="0"/>
          </a:p>
        </p:txBody>
      </p:sp>
      <p:sp>
        <p:nvSpPr>
          <p:cNvPr id="225" name="Google Shape;225;p28"/>
          <p:cNvSpPr txBox="1"/>
          <p:nvPr/>
        </p:nvSpPr>
        <p:spPr>
          <a:xfrm>
            <a:off x="1759040" y="1391027"/>
            <a:ext cx="2725496" cy="1002678"/>
          </a:xfrm>
          <a:prstGeom prst="rect">
            <a:avLst/>
          </a:prstGeom>
          <a:noFill/>
          <a:ln>
            <a:noFill/>
          </a:ln>
        </p:spPr>
        <p:txBody>
          <a:bodyPr spcFirstLastPara="1" wrap="square" lIns="35719" tIns="35719" rIns="35719" bIns="35719" anchor="ctr" anchorCtr="0">
            <a:noAutofit/>
          </a:bodyPr>
          <a:lstStyle/>
          <a:p>
            <a:pPr>
              <a:buClr>
                <a:schemeClr val="lt2"/>
              </a:buClr>
              <a:buSzPts val="1400"/>
            </a:pPr>
            <a:r>
              <a:rPr lang="en-US" sz="1400" b="1" dirty="0">
                <a:latin typeface="Arial"/>
                <a:ea typeface="Arial"/>
                <a:cs typeface="Arial"/>
                <a:sym typeface="Arial"/>
              </a:rPr>
              <a:t>Customer: Research Solutions </a:t>
            </a:r>
            <a:endParaRPr sz="1400" b="1" dirty="0"/>
          </a:p>
          <a:p>
            <a:pPr>
              <a:buClr>
                <a:schemeClr val="lt2"/>
              </a:buClr>
              <a:buSzPts val="1400"/>
            </a:pPr>
            <a:r>
              <a:rPr lang="en-US" sz="1400" b="1" dirty="0">
                <a:latin typeface="Arial"/>
                <a:ea typeface="Arial"/>
                <a:cs typeface="Arial"/>
                <a:sym typeface="Arial"/>
              </a:rPr>
              <a:t>Project: Tank Farm </a:t>
            </a:r>
            <a:endParaRPr sz="1400" b="1" dirty="0"/>
          </a:p>
          <a:p>
            <a:pPr>
              <a:buClr>
                <a:schemeClr val="lt2"/>
              </a:buClr>
              <a:buSzPts val="1400"/>
            </a:pPr>
            <a:r>
              <a:rPr lang="en-US" sz="1400" b="1" dirty="0">
                <a:latin typeface="Arial"/>
                <a:ea typeface="Arial"/>
                <a:cs typeface="Arial"/>
                <a:sym typeface="Arial"/>
              </a:rPr>
              <a:t>Location: Pelham, AL </a:t>
            </a:r>
            <a:r>
              <a:rPr lang="en-US" sz="984" b="1" dirty="0">
                <a:solidFill>
                  <a:schemeClr val="lt2"/>
                </a:solidFill>
                <a:latin typeface="Arial"/>
                <a:ea typeface="Arial"/>
                <a:cs typeface="Arial"/>
                <a:sym typeface="Arial"/>
              </a:rPr>
              <a:t> </a:t>
            </a:r>
            <a:endParaRPr sz="1266" dirty="0"/>
          </a:p>
          <a:p>
            <a:pPr>
              <a:buClr>
                <a:srgbClr val="000000"/>
              </a:buClr>
              <a:buSzPts val="4400"/>
            </a:pPr>
            <a:r>
              <a:rPr lang="en-US" sz="3094" dirty="0">
                <a:solidFill>
                  <a:srgbClr val="000000"/>
                </a:solidFill>
                <a:latin typeface="Gill Sans"/>
                <a:ea typeface="Gill Sans"/>
                <a:cs typeface="Gill Sans"/>
                <a:sym typeface="Gill Sans"/>
              </a:rPr>
              <a:t> </a:t>
            </a:r>
            <a:endParaRPr sz="3094" dirty="0">
              <a:solidFill>
                <a:srgbClr val="000000"/>
              </a:solidFill>
              <a:latin typeface="Gill Sans"/>
              <a:ea typeface="Gill Sans"/>
              <a:cs typeface="Gill Sans"/>
              <a:sym typeface="Gill Sans"/>
            </a:endParaRPr>
          </a:p>
        </p:txBody>
      </p:sp>
      <p:pic>
        <p:nvPicPr>
          <p:cNvPr id="226" name="Google Shape;226;p28"/>
          <p:cNvPicPr preferRelativeResize="0"/>
          <p:nvPr/>
        </p:nvPicPr>
        <p:blipFill rotWithShape="1">
          <a:blip r:embed="rId3">
            <a:alphaModFix/>
          </a:blip>
          <a:srcRect/>
          <a:stretch/>
        </p:blipFill>
        <p:spPr>
          <a:xfrm>
            <a:off x="3233316" y="2081820"/>
            <a:ext cx="4405158" cy="3303869"/>
          </a:xfrm>
          <a:prstGeom prst="rect">
            <a:avLst/>
          </a:prstGeom>
          <a:noFill/>
          <a:ln>
            <a:noFill/>
          </a:ln>
          <a:effectLst>
            <a:outerShdw blurRad="190500" algn="tl" rotWithShape="0">
              <a:srgbClr val="000000">
                <a:alpha val="69803"/>
              </a:srgbClr>
            </a:outerShdw>
          </a:effectLst>
        </p:spPr>
      </p:pic>
      <p:pic>
        <p:nvPicPr>
          <p:cNvPr id="227" name="Google Shape;227;p28"/>
          <p:cNvPicPr preferRelativeResize="0"/>
          <p:nvPr/>
        </p:nvPicPr>
        <p:blipFill rotWithShape="1">
          <a:blip r:embed="rId4">
            <a:alphaModFix/>
          </a:blip>
          <a:srcRect r="2830"/>
          <a:stretch/>
        </p:blipFill>
        <p:spPr>
          <a:xfrm>
            <a:off x="7732809" y="3118146"/>
            <a:ext cx="4245831" cy="3373656"/>
          </a:xfrm>
          <a:prstGeom prst="rect">
            <a:avLst/>
          </a:prstGeom>
          <a:noFill/>
          <a:ln>
            <a:noFill/>
          </a:ln>
          <a:effectLst>
            <a:outerShdw blurRad="190500" algn="tl" rotWithShape="0">
              <a:srgbClr val="000000">
                <a:alpha val="69803"/>
              </a:srgbClr>
            </a:outerShdw>
          </a:effectLst>
        </p:spPr>
      </p:pic>
      <p:sp>
        <p:nvSpPr>
          <p:cNvPr id="10" name="Title 1">
            <a:extLst>
              <a:ext uri="{FF2B5EF4-FFF2-40B4-BE49-F238E27FC236}">
                <a16:creationId xmlns:a16="http://schemas.microsoft.com/office/drawing/2014/main" id="{A4A97B45-5885-4468-A4C0-7A95D8A6DC45}"/>
              </a:ext>
            </a:extLst>
          </p:cNvPr>
          <p:cNvSpPr txBox="1">
            <a:spLocks/>
          </p:cNvSpPr>
          <p:nvPr/>
        </p:nvSpPr>
        <p:spPr>
          <a:xfrm>
            <a:off x="3858768" y="233213"/>
            <a:ext cx="6025896" cy="808483"/>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b="1" dirty="0">
                <a:highlight>
                  <a:srgbClr val="FF00FF"/>
                </a:highlight>
              </a:rPr>
              <a:t>RAS Services, LLC</a:t>
            </a:r>
          </a:p>
        </p:txBody>
      </p:sp>
      <p:sp>
        <p:nvSpPr>
          <p:cNvPr id="8" name="Title 1">
            <a:extLst>
              <a:ext uri="{FF2B5EF4-FFF2-40B4-BE49-F238E27FC236}">
                <a16:creationId xmlns:a16="http://schemas.microsoft.com/office/drawing/2014/main" id="{467BD68D-32A6-4E82-B5F9-0D192BF688F5}"/>
              </a:ext>
            </a:extLst>
          </p:cNvPr>
          <p:cNvSpPr txBox="1">
            <a:spLocks/>
          </p:cNvSpPr>
          <p:nvPr/>
        </p:nvSpPr>
        <p:spPr>
          <a:xfrm>
            <a:off x="7183526" y="1185062"/>
            <a:ext cx="3540557" cy="1163118"/>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a:t>
            </a:r>
            <a:r>
              <a:rPr lang="en-US" sz="2800" b="1" dirty="0">
                <a:highlight>
                  <a:srgbClr val="00FFFF"/>
                </a:highlight>
              </a:rPr>
              <a:t>Affiliate </a:t>
            </a:r>
          </a:p>
          <a:p>
            <a:r>
              <a:rPr lang="en-US" sz="2800" b="1" dirty="0">
                <a:highlight>
                  <a:srgbClr val="00FFFF"/>
                </a:highlight>
              </a:rPr>
              <a:t>  Project Bio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8"/>
          <p:cNvSpPr txBox="1"/>
          <p:nvPr/>
        </p:nvSpPr>
        <p:spPr>
          <a:xfrm>
            <a:off x="4242816" y="1217396"/>
            <a:ext cx="3959352" cy="4743329"/>
          </a:xfrm>
          <a:prstGeom prst="rect">
            <a:avLst/>
          </a:prstGeom>
          <a:noFill/>
          <a:ln>
            <a:noFill/>
          </a:ln>
        </p:spPr>
        <p:txBody>
          <a:bodyPr spcFirstLastPara="1" wrap="square" lIns="0" tIns="0" rIns="0" bIns="0" anchor="t" anchorCtr="0">
            <a:noAutofit/>
          </a:bodyPr>
          <a:lstStyle/>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Construction &amp; Capital Projects</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Steel Fabrication (Stainless, Aluminum &amp; Misc.)</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Equipment Installation</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Motor &amp; Fan Installation</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Process Piping</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Steel Tank Work (Fabrication &amp; Installation)</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Emergency Response Work</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Confined Space Work</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Plate, Tube, and Angle (Bending)</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Mobile Crane Inspectors</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Welding</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Millwrights</a:t>
            </a:r>
            <a:endParaRPr sz="1400" b="1" dirty="0"/>
          </a:p>
          <a:p>
            <a:pPr marL="232164" lvl="1" indent="-232164">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Install &amp; Rebuild (Crushers, Chutes, Hoppers, Handrails &amp; Platforms</a:t>
            </a:r>
          </a:p>
          <a:p>
            <a:r>
              <a:rPr lang="en-US" sz="1400" dirty="0">
                <a:latin typeface="Arial" panose="020B0604020202020204" pitchFamily="34" charset="0"/>
                <a:cs typeface="Arial" panose="020B0604020202020204" pitchFamily="34" charset="0"/>
              </a:rPr>
              <a:t>Mechanical/ Structural/ Electrical/ Civil/ </a:t>
            </a:r>
          </a:p>
          <a:p>
            <a:r>
              <a:rPr lang="en-US" sz="1400" dirty="0">
                <a:latin typeface="Arial" panose="020B0604020202020204" pitchFamily="34" charset="0"/>
                <a:cs typeface="Arial" panose="020B0604020202020204" pitchFamily="34" charset="0"/>
              </a:rPr>
              <a:t>-Process Design and Integration</a:t>
            </a:r>
          </a:p>
          <a:p>
            <a:pPr marL="232164" lvl="1" indent="-232164">
              <a:lnSpc>
                <a:spcPct val="150000"/>
              </a:lnSpc>
              <a:buClr>
                <a:srgbClr val="535353"/>
              </a:buClr>
              <a:buSzPts val="2000"/>
              <a:buFont typeface="Arial"/>
              <a:buChar char="•"/>
            </a:pPr>
            <a:endParaRPr lang="en-US" sz="1400" b="1" dirty="0">
              <a:solidFill>
                <a:srgbClr val="535353"/>
              </a:solidFill>
              <a:latin typeface="Arial"/>
              <a:ea typeface="Arial"/>
              <a:cs typeface="Arial"/>
              <a:sym typeface="Arial"/>
            </a:endParaRPr>
          </a:p>
          <a:p>
            <a:pPr marL="232164" lvl="1" indent="-232164">
              <a:lnSpc>
                <a:spcPct val="150000"/>
              </a:lnSpc>
              <a:buClr>
                <a:srgbClr val="535353"/>
              </a:buClr>
              <a:buSzPts val="2000"/>
              <a:buFont typeface="Arial"/>
              <a:buChar char="•"/>
            </a:pPr>
            <a:endParaRPr sz="1400" b="1" dirty="0"/>
          </a:p>
        </p:txBody>
      </p:sp>
      <p:sp>
        <p:nvSpPr>
          <p:cNvPr id="101" name="Google Shape;101;p18"/>
          <p:cNvSpPr txBox="1"/>
          <p:nvPr/>
        </p:nvSpPr>
        <p:spPr>
          <a:xfrm>
            <a:off x="8625698" y="1217396"/>
            <a:ext cx="3343797" cy="3392955"/>
          </a:xfrm>
          <a:prstGeom prst="rect">
            <a:avLst/>
          </a:prstGeom>
          <a:noFill/>
          <a:ln>
            <a:noFill/>
          </a:ln>
        </p:spPr>
        <p:txBody>
          <a:bodyPr spcFirstLastPara="1" wrap="square" lIns="0" tIns="0" rIns="0" bIns="0" anchor="t" anchorCtr="0">
            <a:noAutofit/>
          </a:bodyPr>
          <a:lstStyle/>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Conveyor Fabrication &amp; Installation</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Steel Erection and Rigging</a:t>
            </a:r>
            <a:endParaRPr lang="en-US" sz="1400" b="1" dirty="0">
              <a:solidFill>
                <a:srgbClr val="000000"/>
              </a:solidFill>
              <a:latin typeface="Gill Sans"/>
              <a:ea typeface="Gill Sans"/>
              <a:cs typeface="Gill Sans"/>
              <a:sym typeface="Gill Sans"/>
            </a:endParaRPr>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Laser Alignments</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Concrete Work</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Steel Ductwork (Fabrication &amp; Installation)</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Safety Compliance &amp; Code Work</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Plant Shut Downs</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Custom Plate Burning (CNC Plasma)</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Custom Steel Plate Shearing</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Industrial Maintenance</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Iron Workers</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Aggregate Mining Division</a:t>
            </a:r>
            <a:endParaRPr sz="1400" b="1" dirty="0"/>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New Construction and/or Demolition</a:t>
            </a:r>
            <a:endParaRPr sz="1400" b="1" dirty="0">
              <a:solidFill>
                <a:srgbClr val="000000"/>
              </a:solidFill>
              <a:latin typeface="Gill Sans"/>
              <a:ea typeface="Gill Sans"/>
              <a:cs typeface="Gill Sans"/>
              <a:sym typeface="Gill Sans"/>
            </a:endParaRPr>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Chemical Division</a:t>
            </a:r>
            <a:endParaRPr sz="1400" b="1" dirty="0">
              <a:solidFill>
                <a:srgbClr val="000000"/>
              </a:solidFill>
              <a:latin typeface="Gill Sans"/>
              <a:ea typeface="Gill Sans"/>
              <a:cs typeface="Gill Sans"/>
              <a:sym typeface="Gill Sans"/>
            </a:endParaRPr>
          </a:p>
          <a:p>
            <a:pPr marL="160729" lvl="1" indent="-160729">
              <a:lnSpc>
                <a:spcPct val="150000"/>
              </a:lnSpc>
              <a:buClr>
                <a:srgbClr val="535353"/>
              </a:buClr>
              <a:buSzPts val="2000"/>
              <a:buFont typeface="Arial"/>
              <a:buChar char="•"/>
            </a:pPr>
            <a:r>
              <a:rPr lang="en-US" sz="1400" b="1" dirty="0">
                <a:solidFill>
                  <a:srgbClr val="535353"/>
                </a:solidFill>
                <a:latin typeface="Arial"/>
                <a:ea typeface="Arial"/>
                <a:cs typeface="Arial"/>
                <a:sym typeface="Arial"/>
              </a:rPr>
              <a:t>Pulp &amp; Paper Division</a:t>
            </a:r>
            <a:endParaRPr sz="1400" b="1" dirty="0"/>
          </a:p>
          <a:p>
            <a:pPr marL="160729" lvl="1" indent="-53576">
              <a:buClr>
                <a:srgbClr val="535353"/>
              </a:buClr>
              <a:buSzPts val="2400"/>
            </a:pPr>
            <a:endParaRPr sz="1687" dirty="0">
              <a:solidFill>
                <a:srgbClr val="000000"/>
              </a:solidFill>
              <a:latin typeface="Gill Sans"/>
              <a:ea typeface="Gill Sans"/>
              <a:cs typeface="Gill Sans"/>
              <a:sym typeface="Gill Sans"/>
            </a:endParaRPr>
          </a:p>
        </p:txBody>
      </p:sp>
      <p:sp>
        <p:nvSpPr>
          <p:cNvPr id="102" name="Google Shape;102;p18"/>
          <p:cNvSpPr txBox="1"/>
          <p:nvPr/>
        </p:nvSpPr>
        <p:spPr>
          <a:xfrm>
            <a:off x="1750178" y="6456909"/>
            <a:ext cx="5793960" cy="167879"/>
          </a:xfrm>
          <a:prstGeom prst="rect">
            <a:avLst/>
          </a:prstGeom>
          <a:noFill/>
          <a:ln>
            <a:noFill/>
          </a:ln>
        </p:spPr>
        <p:txBody>
          <a:bodyPr spcFirstLastPara="1" wrap="square" lIns="35719" tIns="35719" rIns="35719" bIns="35719" anchor="ctr" anchorCtr="0">
            <a:noAutofit/>
          </a:bodyPr>
          <a:lstStyle/>
          <a:p>
            <a:pPr marR="321457">
              <a:buClr>
                <a:srgbClr val="000000"/>
              </a:buClr>
              <a:buSzPts val="1100"/>
            </a:pPr>
            <a:r>
              <a:rPr lang="en-US" sz="773" dirty="0">
                <a:solidFill>
                  <a:srgbClr val="000000"/>
                </a:solidFill>
                <a:latin typeface="Montserrat Medium"/>
                <a:ea typeface="Montserrat Medium"/>
                <a:cs typeface="Montserrat Medium"/>
                <a:sym typeface="Montserrat Medium"/>
              </a:rPr>
              <a:t> </a:t>
            </a:r>
            <a:endParaRPr sz="1266" dirty="0"/>
          </a:p>
        </p:txBody>
      </p:sp>
      <p:sp>
        <p:nvSpPr>
          <p:cNvPr id="9" name="Rectangle 8">
            <a:extLst>
              <a:ext uri="{FF2B5EF4-FFF2-40B4-BE49-F238E27FC236}">
                <a16:creationId xmlns:a16="http://schemas.microsoft.com/office/drawing/2014/main" id="{B3A831B4-9EAB-461B-852D-5E0156FD7A20}"/>
              </a:ext>
            </a:extLst>
          </p:cNvPr>
          <p:cNvSpPr/>
          <p:nvPr/>
        </p:nvSpPr>
        <p:spPr>
          <a:xfrm>
            <a:off x="2070203" y="101829"/>
            <a:ext cx="9995962" cy="1115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RAS Services, LLC and Affiliates Capabilities</a:t>
            </a:r>
          </a:p>
        </p:txBody>
      </p:sp>
      <p:pic>
        <p:nvPicPr>
          <p:cNvPr id="3" name="Picture 2">
            <a:extLst>
              <a:ext uri="{FF2B5EF4-FFF2-40B4-BE49-F238E27FC236}">
                <a16:creationId xmlns:a16="http://schemas.microsoft.com/office/drawing/2014/main" id="{191EB41B-80AE-4DB1-BB25-C4068C7C4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160" y="1669611"/>
            <a:ext cx="2470912" cy="138988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52"/>
          <p:cNvSpPr txBox="1"/>
          <p:nvPr/>
        </p:nvSpPr>
        <p:spPr>
          <a:xfrm>
            <a:off x="1750178" y="6445309"/>
            <a:ext cx="5793960" cy="19107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R="321457" defTabSz="321457">
              <a:tabLst>
                <a:tab pos="2089473" algn="r"/>
                <a:tab pos="4178945" algn="r"/>
              </a:tabLst>
              <a:defRPr sz="1100">
                <a:latin typeface="Gotham Medium"/>
                <a:ea typeface="Gotham Medium"/>
                <a:cs typeface="Gotham Medium"/>
                <a:sym typeface="Gotham Medium"/>
              </a:defRPr>
            </a:pPr>
            <a:endParaRPr sz="773" dirty="0"/>
          </a:p>
        </p:txBody>
      </p:sp>
      <p:sp>
        <p:nvSpPr>
          <p:cNvPr id="158" name="MW INDUSTRIAL SERVICES"/>
          <p:cNvSpPr txBox="1"/>
          <p:nvPr/>
        </p:nvSpPr>
        <p:spPr>
          <a:xfrm>
            <a:off x="2313431" y="50750"/>
            <a:ext cx="7013275" cy="687689"/>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a:defRPr sz="2100">
                <a:solidFill>
                  <a:srgbClr val="FFFFFF"/>
                </a:solidFill>
                <a:latin typeface="Gotham"/>
                <a:ea typeface="Gotham"/>
                <a:cs typeface="Gotham"/>
                <a:sym typeface="Gotham"/>
              </a:defRPr>
            </a:lvl1pPr>
          </a:lstStyle>
          <a:p>
            <a:endParaRPr sz="4000" b="1" dirty="0">
              <a:solidFill>
                <a:schemeClr val="tx1"/>
              </a:solidFill>
            </a:endParaRPr>
          </a:p>
        </p:txBody>
      </p:sp>
      <p:sp>
        <p:nvSpPr>
          <p:cNvPr id="160" name="Shape 50"/>
          <p:cNvSpPr txBox="1"/>
          <p:nvPr/>
        </p:nvSpPr>
        <p:spPr>
          <a:xfrm>
            <a:off x="4636008" y="543238"/>
            <a:ext cx="4178808" cy="564578"/>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lvl1pPr algn="l" defTabSz="457200">
              <a:defRPr sz="4000" b="1">
                <a:solidFill>
                  <a:srgbClr val="FFFFFF"/>
                </a:solidFill>
                <a:latin typeface="Gotham"/>
                <a:ea typeface="Gotham"/>
                <a:cs typeface="Gotham"/>
                <a:sym typeface="Gotham"/>
              </a:defRPr>
            </a:lvl1pPr>
          </a:lstStyle>
          <a:p>
            <a:r>
              <a:rPr lang="en-US" sz="3200" dirty="0"/>
              <a:t> Piping Services</a:t>
            </a:r>
            <a:endParaRPr sz="3200" dirty="0"/>
          </a:p>
        </p:txBody>
      </p:sp>
      <p:sp>
        <p:nvSpPr>
          <p:cNvPr id="12" name="Shape 56"/>
          <p:cNvSpPr txBox="1"/>
          <p:nvPr/>
        </p:nvSpPr>
        <p:spPr>
          <a:xfrm>
            <a:off x="2212990" y="1336802"/>
            <a:ext cx="9155907" cy="19429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321457">
              <a:defRPr sz="1800">
                <a:solidFill>
                  <a:srgbClr val="535353"/>
                </a:solidFill>
                <a:latin typeface="Gotham"/>
                <a:ea typeface="Gotham"/>
                <a:cs typeface="Gotham"/>
                <a:sym typeface="Gotham"/>
              </a:defRPr>
            </a:pPr>
            <a:r>
              <a:rPr lang="en-US" sz="1600" dirty="0"/>
              <a:t>RAS Services along with our affiliated partners, have the knowledge, understanding and capabilities to address your piping needs. From minor to major repairs, upgrades or new installation we have the ability to serve you. </a:t>
            </a:r>
          </a:p>
          <a:p>
            <a:pPr defTabSz="321457">
              <a:defRPr sz="1800">
                <a:solidFill>
                  <a:srgbClr val="535353"/>
                </a:solidFill>
                <a:latin typeface="Gotham"/>
                <a:ea typeface="Gotham"/>
                <a:cs typeface="Gotham"/>
                <a:sym typeface="Gotham"/>
              </a:defRPr>
            </a:pPr>
            <a:r>
              <a:rPr lang="en-US" sz="1600" dirty="0"/>
              <a:t>Our goal at RAS Services is to develop every job into a long-lasting working relationship where we can become your one-call solution. </a:t>
            </a:r>
          </a:p>
          <a:p>
            <a:pPr defTabSz="321457">
              <a:defRPr sz="1800">
                <a:solidFill>
                  <a:srgbClr val="535353"/>
                </a:solidFill>
                <a:latin typeface="Gotham"/>
                <a:ea typeface="Gotham"/>
                <a:cs typeface="Gotham"/>
                <a:sym typeface="Gotham"/>
              </a:defRPr>
            </a:pPr>
            <a:endParaRPr lang="en-US" sz="1266" dirty="0"/>
          </a:p>
          <a:p>
            <a:pPr defTabSz="321457">
              <a:defRPr sz="1800">
                <a:solidFill>
                  <a:srgbClr val="535353"/>
                </a:solidFill>
                <a:latin typeface="Gotham"/>
                <a:ea typeface="Gotham"/>
                <a:cs typeface="Gotham"/>
                <a:sym typeface="Gotham"/>
              </a:defRPr>
            </a:pPr>
            <a:r>
              <a:rPr lang="en-US" sz="1266" dirty="0"/>
              <a:t> </a:t>
            </a:r>
            <a:endParaRPr sz="1266" dirty="0"/>
          </a:p>
        </p:txBody>
      </p:sp>
      <p:sp>
        <p:nvSpPr>
          <p:cNvPr id="14" name="Shape 56"/>
          <p:cNvSpPr txBox="1"/>
          <p:nvPr/>
        </p:nvSpPr>
        <p:spPr>
          <a:xfrm>
            <a:off x="7434072" y="2103120"/>
            <a:ext cx="4626864" cy="359604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defTabSz="321457">
              <a:defRPr sz="1800">
                <a:solidFill>
                  <a:srgbClr val="535353"/>
                </a:solidFill>
                <a:latin typeface="Gotham"/>
                <a:ea typeface="Gotham"/>
                <a:cs typeface="Gotham"/>
                <a:sym typeface="Gotham"/>
              </a:defRPr>
            </a:pPr>
            <a:endParaRPr lang="en-US" sz="1400" dirty="0"/>
          </a:p>
          <a:p>
            <a:pPr lvl="1" defTabSz="321457">
              <a:defRPr sz="1800">
                <a:solidFill>
                  <a:srgbClr val="535353"/>
                </a:solidFill>
                <a:latin typeface="Gotham"/>
                <a:ea typeface="Gotham"/>
                <a:cs typeface="Gotham"/>
                <a:sym typeface="Gotham"/>
              </a:defRPr>
            </a:pPr>
            <a:r>
              <a:rPr lang="en-US" b="1" dirty="0"/>
              <a:t>RAS Services and Affiliates Piping Capabilities Include:</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endParaRPr lang="en-US" sz="1600" dirty="0"/>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Carbon and SS Piping and Pipe Fitting </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Fire/Sprinkler System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Steam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Air System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Process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Lined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Pipe Elbow Fabrication and Installation</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Coated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Process Control Systems</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Food Grade Stainless Steel</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Mondi Acid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dirty="0"/>
              <a:t>HDPE Poly Piping</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endParaRPr lang="en-US" sz="1400" dirty="0"/>
          </a:p>
          <a:p>
            <a:pPr lvl="1" defTabSz="321457">
              <a:defRPr sz="1800">
                <a:solidFill>
                  <a:srgbClr val="535353"/>
                </a:solidFill>
                <a:latin typeface="Gotham"/>
                <a:ea typeface="Gotham"/>
                <a:cs typeface="Gotham"/>
                <a:sym typeface="Gotham"/>
              </a:defRPr>
            </a:pPr>
            <a:endParaRPr lang="en-US" sz="1600" b="1" dirty="0"/>
          </a:p>
          <a:p>
            <a:pPr lvl="1" defTabSz="321457">
              <a:defRPr sz="1800">
                <a:solidFill>
                  <a:srgbClr val="535353"/>
                </a:solidFill>
                <a:latin typeface="Gotham"/>
                <a:ea typeface="Gotham"/>
                <a:cs typeface="Gotham"/>
                <a:sym typeface="Gotham"/>
              </a:defRPr>
            </a:pPr>
            <a:r>
              <a:rPr lang="en-US" sz="1270" dirty="0"/>
              <a:t>.</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endParaRPr lang="en-US" sz="1270" dirty="0"/>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endParaRPr sz="127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692" y="2620861"/>
            <a:ext cx="3343703" cy="2508924"/>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E7141372-C659-4B2D-992C-C6E2E2400E6F}"/>
              </a:ext>
            </a:extLst>
          </p:cNvPr>
          <p:cNvSpPr txBox="1"/>
          <p:nvPr/>
        </p:nvSpPr>
        <p:spPr>
          <a:xfrm>
            <a:off x="6291072" y="6355080"/>
            <a:ext cx="575726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
        <p:nvSpPr>
          <p:cNvPr id="10" name="Rectangle 9">
            <a:extLst>
              <a:ext uri="{FF2B5EF4-FFF2-40B4-BE49-F238E27FC236}">
                <a16:creationId xmlns:a16="http://schemas.microsoft.com/office/drawing/2014/main" id="{C532FAFD-16EE-419E-ADEF-2970A8820CB2}"/>
              </a:ext>
            </a:extLst>
          </p:cNvPr>
          <p:cNvSpPr/>
          <p:nvPr/>
        </p:nvSpPr>
        <p:spPr>
          <a:xfrm>
            <a:off x="2070203" y="101829"/>
            <a:ext cx="9995962" cy="1005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RAS Services, LLC and Affiliates Capabilities</a:t>
            </a:r>
          </a:p>
        </p:txBody>
      </p:sp>
    </p:spTree>
    <p:extLst>
      <p:ext uri="{BB962C8B-B14F-4D97-AF65-F5344CB8AC3E}">
        <p14:creationId xmlns:p14="http://schemas.microsoft.com/office/powerpoint/2010/main" val="2077020306"/>
      </p:ext>
    </p:extLst>
  </p:cSld>
  <p:clrMapOvr>
    <a:masterClrMapping/>
  </p:clrMapOvr>
  <mc:AlternateContent xmlns:mc="http://schemas.openxmlformats.org/markup-compatibility/2006" xmlns:p14="http://schemas.microsoft.com/office/powerpoint/2010/main">
    <mc:Choice Requires="p14">
      <p:transition spd="slow" p14:dur="2000" advTm="26103"/>
    </mc:Choice>
    <mc:Fallback xmlns="">
      <p:transition spd="slow" advTm="2610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92808" y="1981657"/>
            <a:ext cx="5641847" cy="4270785"/>
          </a:xfrm>
          <a:prstGeom prst="rect">
            <a:avLst/>
          </a:prstGeom>
        </p:spPr>
        <p:txBody>
          <a:bodyPr vert="horz" wrap="square" lIns="0" tIns="12065" rIns="0" bIns="0" rtlCol="0">
            <a:spAutoFit/>
          </a:bodyPr>
          <a:lstStyle/>
          <a:p>
            <a:pPr marL="12700">
              <a:lnSpc>
                <a:spcPts val="1635"/>
              </a:lnSpc>
              <a:spcBef>
                <a:spcPts val="95"/>
              </a:spcBef>
            </a:pP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5" dirty="0">
                <a:solidFill>
                  <a:srgbClr val="000099"/>
                </a:solidFill>
                <a:latin typeface="Rockwell"/>
                <a:cs typeface="Rockwell"/>
              </a:rPr>
              <a:t>De-Comm &amp; </a:t>
            </a:r>
            <a:r>
              <a:rPr sz="1600" b="1" dirty="0">
                <a:solidFill>
                  <a:srgbClr val="000099"/>
                </a:solidFill>
                <a:latin typeface="Rockwell"/>
                <a:cs typeface="Rockwell"/>
              </a:rPr>
              <a:t>Inerting </a:t>
            </a:r>
            <a:r>
              <a:rPr sz="1600" b="1" spc="-5" dirty="0">
                <a:solidFill>
                  <a:srgbClr val="000099"/>
                </a:solidFill>
                <a:latin typeface="Rockwell"/>
                <a:cs typeface="Rockwell"/>
              </a:rPr>
              <a:t>Existing</a:t>
            </a:r>
            <a:r>
              <a:rPr sz="1600" b="1" spc="20" dirty="0">
                <a:solidFill>
                  <a:srgbClr val="000099"/>
                </a:solidFill>
                <a:latin typeface="Rockwell"/>
                <a:cs typeface="Rockwell"/>
              </a:rPr>
              <a:t> </a:t>
            </a:r>
            <a:r>
              <a:rPr sz="1600" b="1" spc="-5" dirty="0">
                <a:solidFill>
                  <a:srgbClr val="000099"/>
                </a:solidFill>
                <a:latin typeface="Rockwell"/>
                <a:cs typeface="Rockwell"/>
              </a:rPr>
              <a:t>Lines</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5" dirty="0">
                <a:solidFill>
                  <a:srgbClr val="000099"/>
                </a:solidFill>
                <a:latin typeface="Rockwell"/>
                <a:cs typeface="Rockwell"/>
              </a:rPr>
              <a:t>P/L </a:t>
            </a:r>
            <a:r>
              <a:rPr sz="1600" b="1" spc="-15" dirty="0">
                <a:solidFill>
                  <a:srgbClr val="000099"/>
                </a:solidFill>
                <a:latin typeface="Rockwell"/>
                <a:cs typeface="Rockwell"/>
              </a:rPr>
              <a:t>Cleaning, </a:t>
            </a:r>
            <a:r>
              <a:rPr sz="1600" b="1" spc="-5" dirty="0">
                <a:solidFill>
                  <a:srgbClr val="000099"/>
                </a:solidFill>
                <a:latin typeface="Rockwell"/>
                <a:cs typeface="Rockwell"/>
              </a:rPr>
              <a:t>Chemical &amp;</a:t>
            </a:r>
            <a:r>
              <a:rPr sz="1600" b="1" spc="35" dirty="0">
                <a:solidFill>
                  <a:srgbClr val="000099"/>
                </a:solidFill>
                <a:latin typeface="Rockwell"/>
                <a:cs typeface="Rockwell"/>
              </a:rPr>
              <a:t> </a:t>
            </a:r>
            <a:r>
              <a:rPr sz="1600" b="1" spc="-10" dirty="0">
                <a:solidFill>
                  <a:srgbClr val="000099"/>
                </a:solidFill>
                <a:latin typeface="Rockwell"/>
                <a:cs typeface="Rockwell"/>
              </a:rPr>
              <a:t>Mechanical</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10" dirty="0">
                <a:solidFill>
                  <a:srgbClr val="000099"/>
                </a:solidFill>
                <a:latin typeface="Rockwell"/>
                <a:cs typeface="Rockwell"/>
              </a:rPr>
              <a:t>Progressive Pigging</a:t>
            </a:r>
            <a:r>
              <a:rPr sz="1600" b="1" spc="-30" dirty="0">
                <a:solidFill>
                  <a:srgbClr val="000099"/>
                </a:solidFill>
                <a:latin typeface="Rockwell"/>
                <a:cs typeface="Rockwell"/>
              </a:rPr>
              <a:t> </a:t>
            </a:r>
            <a:r>
              <a:rPr sz="1600" b="1" spc="10" dirty="0">
                <a:solidFill>
                  <a:srgbClr val="000099"/>
                </a:solidFill>
                <a:latin typeface="Rockwell"/>
                <a:cs typeface="Rockwell"/>
              </a:rPr>
              <a:t>Services</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20" dirty="0">
                <a:solidFill>
                  <a:srgbClr val="000099"/>
                </a:solidFill>
                <a:latin typeface="Rockwell"/>
                <a:cs typeface="Rockwell"/>
              </a:rPr>
              <a:t>Filling, </a:t>
            </a:r>
            <a:r>
              <a:rPr sz="1600" b="1" spc="-35" dirty="0">
                <a:solidFill>
                  <a:srgbClr val="000099"/>
                </a:solidFill>
                <a:latin typeface="Rockwell"/>
                <a:cs typeface="Rockwell"/>
              </a:rPr>
              <a:t>Testing, </a:t>
            </a:r>
            <a:r>
              <a:rPr sz="1600" b="1" spc="-5" dirty="0">
                <a:solidFill>
                  <a:srgbClr val="000099"/>
                </a:solidFill>
                <a:latin typeface="Rockwell"/>
                <a:cs typeface="Rockwell"/>
              </a:rPr>
              <a:t>Dewatering and</a:t>
            </a:r>
            <a:r>
              <a:rPr sz="1600" b="1" spc="-60" dirty="0">
                <a:solidFill>
                  <a:srgbClr val="000099"/>
                </a:solidFill>
                <a:latin typeface="Rockwell"/>
                <a:cs typeface="Rockwell"/>
              </a:rPr>
              <a:t> </a:t>
            </a:r>
            <a:r>
              <a:rPr sz="1600" b="1" spc="10" dirty="0">
                <a:solidFill>
                  <a:srgbClr val="000099"/>
                </a:solidFill>
                <a:latin typeface="Rockwell"/>
                <a:cs typeface="Rockwell"/>
              </a:rPr>
              <a:t>Drying</a:t>
            </a:r>
            <a:endParaRPr sz="1600" dirty="0">
              <a:latin typeface="Rockwell"/>
              <a:cs typeface="Rockwell"/>
            </a:endParaRPr>
          </a:p>
          <a:p>
            <a:pPr marL="195580" marR="149225" indent="-182880">
              <a:lnSpc>
                <a:spcPct val="70000"/>
              </a:lnSpc>
              <a:spcBef>
                <a:spcPts val="1200"/>
              </a:spcBef>
              <a:buClr>
                <a:srgbClr val="9E3611"/>
              </a:buClr>
              <a:buSzPct val="84375"/>
              <a:buFont typeface="Wingdings"/>
              <a:buChar char=""/>
              <a:tabLst>
                <a:tab pos="195580" algn="l"/>
              </a:tabLst>
            </a:pPr>
            <a:r>
              <a:rPr sz="1600" b="1" spc="-15" dirty="0">
                <a:solidFill>
                  <a:srgbClr val="000099"/>
                </a:solidFill>
                <a:latin typeface="Rockwell"/>
                <a:cs typeface="Rockwell"/>
              </a:rPr>
              <a:t>Hydro-Testing </a:t>
            </a:r>
            <a:r>
              <a:rPr sz="1600" b="1" spc="-5" dirty="0">
                <a:solidFill>
                  <a:srgbClr val="000099"/>
                </a:solidFill>
                <a:latin typeface="Rockwell"/>
                <a:cs typeface="Rockwell"/>
              </a:rPr>
              <a:t>of </a:t>
            </a:r>
            <a:r>
              <a:rPr sz="1600" b="1" spc="-10" dirty="0">
                <a:solidFill>
                  <a:srgbClr val="000099"/>
                </a:solidFill>
                <a:latin typeface="Rockwell"/>
                <a:cs typeface="Rockwell"/>
              </a:rPr>
              <a:t>Pipeline, </a:t>
            </a:r>
            <a:r>
              <a:rPr sz="1600" b="1" spc="-5" dirty="0">
                <a:solidFill>
                  <a:srgbClr val="000099"/>
                </a:solidFill>
                <a:latin typeface="Rockwell"/>
                <a:cs typeface="Rockwell"/>
              </a:rPr>
              <a:t>Piping and Pressure  </a:t>
            </a:r>
            <a:r>
              <a:rPr sz="1600" b="1" spc="-30" dirty="0">
                <a:solidFill>
                  <a:srgbClr val="000099"/>
                </a:solidFill>
                <a:latin typeface="Rockwell"/>
                <a:cs typeface="Rockwell"/>
              </a:rPr>
              <a:t>Vessels</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10" dirty="0">
                <a:solidFill>
                  <a:srgbClr val="000099"/>
                </a:solidFill>
                <a:latin typeface="Rockwell"/>
                <a:cs typeface="Rockwell"/>
              </a:rPr>
              <a:t>Flange </a:t>
            </a:r>
            <a:r>
              <a:rPr sz="1600" b="1" spc="-25" dirty="0">
                <a:solidFill>
                  <a:srgbClr val="000099"/>
                </a:solidFill>
                <a:latin typeface="Rockwell"/>
                <a:cs typeface="Rockwell"/>
              </a:rPr>
              <a:t>Torqueing </a:t>
            </a:r>
            <a:r>
              <a:rPr sz="1600" b="1" spc="-5" dirty="0">
                <a:solidFill>
                  <a:srgbClr val="000099"/>
                </a:solidFill>
                <a:latin typeface="Rockwell"/>
                <a:cs typeface="Rockwell"/>
              </a:rPr>
              <a:t>and </a:t>
            </a:r>
            <a:r>
              <a:rPr sz="1600" b="1" spc="-20" dirty="0">
                <a:solidFill>
                  <a:srgbClr val="000099"/>
                </a:solidFill>
                <a:latin typeface="Rockwell"/>
                <a:cs typeface="Rockwell"/>
              </a:rPr>
              <a:t>Tensioning</a:t>
            </a:r>
            <a:r>
              <a:rPr sz="1600" b="1" spc="-165" dirty="0">
                <a:solidFill>
                  <a:srgbClr val="000099"/>
                </a:solidFill>
                <a:latin typeface="Rockwell"/>
                <a:cs typeface="Rockwell"/>
              </a:rPr>
              <a:t> </a:t>
            </a:r>
            <a:r>
              <a:rPr sz="1600" b="1" spc="10" dirty="0">
                <a:solidFill>
                  <a:srgbClr val="000099"/>
                </a:solidFill>
                <a:latin typeface="Rockwell"/>
                <a:cs typeface="Rockwell"/>
              </a:rPr>
              <a:t>Services</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50" dirty="0">
                <a:solidFill>
                  <a:srgbClr val="000099"/>
                </a:solidFill>
                <a:latin typeface="Rockwell"/>
                <a:cs typeface="Rockwell"/>
              </a:rPr>
              <a:t>U.S.C.G. </a:t>
            </a:r>
            <a:r>
              <a:rPr sz="1600" b="1" spc="-10" dirty="0">
                <a:solidFill>
                  <a:srgbClr val="000099"/>
                </a:solidFill>
                <a:latin typeface="Rockwell"/>
                <a:cs typeface="Rockwell"/>
              </a:rPr>
              <a:t>Dock </a:t>
            </a:r>
            <a:r>
              <a:rPr sz="1600" b="1" spc="-5" dirty="0">
                <a:solidFill>
                  <a:srgbClr val="000099"/>
                </a:solidFill>
                <a:latin typeface="Rockwell"/>
                <a:cs typeface="Rockwell"/>
              </a:rPr>
              <a:t>line &amp; Hose</a:t>
            </a:r>
            <a:r>
              <a:rPr sz="1600" b="1" spc="-180" dirty="0">
                <a:solidFill>
                  <a:srgbClr val="000099"/>
                </a:solidFill>
                <a:latin typeface="Rockwell"/>
                <a:cs typeface="Rockwell"/>
              </a:rPr>
              <a:t> </a:t>
            </a:r>
            <a:r>
              <a:rPr sz="1600" b="1" spc="-30" dirty="0">
                <a:solidFill>
                  <a:srgbClr val="000099"/>
                </a:solidFill>
                <a:latin typeface="Rockwell"/>
                <a:cs typeface="Rockwell"/>
              </a:rPr>
              <a:t>Testing</a:t>
            </a:r>
            <a:endParaRPr sz="1600" dirty="0">
              <a:latin typeface="Rockwell"/>
              <a:cs typeface="Rockwell"/>
            </a:endParaRPr>
          </a:p>
          <a:p>
            <a:pPr marL="195580" indent="-182880">
              <a:lnSpc>
                <a:spcPct val="100000"/>
              </a:lnSpc>
              <a:spcBef>
                <a:spcPts val="620"/>
              </a:spcBef>
              <a:buClr>
                <a:srgbClr val="9E3611"/>
              </a:buClr>
              <a:buSzPct val="84375"/>
              <a:buFont typeface="Wingdings"/>
              <a:buChar char=""/>
              <a:tabLst>
                <a:tab pos="195580" algn="l"/>
              </a:tabLst>
            </a:pPr>
            <a:r>
              <a:rPr sz="1600" b="1" spc="-5" dirty="0">
                <a:solidFill>
                  <a:srgbClr val="000099"/>
                </a:solidFill>
                <a:latin typeface="Rockwell"/>
                <a:cs typeface="Rockwell"/>
              </a:rPr>
              <a:t>Pipeline P&amp;A – Flushing</a:t>
            </a:r>
            <a:endParaRPr sz="1600" dirty="0">
              <a:latin typeface="Rockwell"/>
              <a:cs typeface="Rockwell"/>
            </a:endParaRPr>
          </a:p>
          <a:p>
            <a:pPr marL="195580" indent="-182880">
              <a:lnSpc>
                <a:spcPct val="100000"/>
              </a:lnSpc>
              <a:spcBef>
                <a:spcPts val="630"/>
              </a:spcBef>
              <a:buClr>
                <a:srgbClr val="9E3611"/>
              </a:buClr>
              <a:buSzPct val="84375"/>
              <a:buFont typeface="Wingdings"/>
              <a:buChar char=""/>
              <a:tabLst>
                <a:tab pos="195580" algn="l"/>
              </a:tabLst>
            </a:pPr>
            <a:r>
              <a:rPr sz="1600" b="1" spc="-5" dirty="0">
                <a:solidFill>
                  <a:srgbClr val="000099"/>
                </a:solidFill>
                <a:latin typeface="Rockwell"/>
                <a:cs typeface="Rockwell"/>
              </a:rPr>
              <a:t>N2 Purging and</a:t>
            </a:r>
            <a:r>
              <a:rPr sz="1600" b="1" spc="-114" dirty="0">
                <a:solidFill>
                  <a:srgbClr val="000099"/>
                </a:solidFill>
                <a:latin typeface="Rockwell"/>
                <a:cs typeface="Rockwell"/>
              </a:rPr>
              <a:t> </a:t>
            </a:r>
            <a:r>
              <a:rPr sz="1600" b="1" spc="-30" dirty="0">
                <a:solidFill>
                  <a:srgbClr val="000099"/>
                </a:solidFill>
                <a:latin typeface="Rockwell"/>
                <a:cs typeface="Rockwell"/>
              </a:rPr>
              <a:t>Testing</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10" dirty="0">
                <a:solidFill>
                  <a:srgbClr val="000099"/>
                </a:solidFill>
                <a:latin typeface="Rockwell"/>
                <a:cs typeface="Rockwell"/>
              </a:rPr>
              <a:t>Discharge </a:t>
            </a:r>
            <a:r>
              <a:rPr sz="1600" b="1" spc="-40" dirty="0">
                <a:solidFill>
                  <a:srgbClr val="000099"/>
                </a:solidFill>
                <a:latin typeface="Rockwell"/>
                <a:cs typeface="Rockwell"/>
              </a:rPr>
              <a:t>Test Water</a:t>
            </a:r>
            <a:r>
              <a:rPr sz="1600" b="1" spc="-235" dirty="0">
                <a:solidFill>
                  <a:srgbClr val="000099"/>
                </a:solidFill>
                <a:latin typeface="Rockwell"/>
                <a:cs typeface="Rockwell"/>
              </a:rPr>
              <a:t> </a:t>
            </a:r>
            <a:r>
              <a:rPr sz="1600" b="1" spc="-5" dirty="0">
                <a:solidFill>
                  <a:srgbClr val="000099"/>
                </a:solidFill>
                <a:latin typeface="Rockwell"/>
                <a:cs typeface="Rockwell"/>
              </a:rPr>
              <a:t>Filtration</a:t>
            </a:r>
            <a:endParaRPr sz="1600" dirty="0">
              <a:latin typeface="Rockwell"/>
              <a:cs typeface="Rockwell"/>
            </a:endParaRPr>
          </a:p>
          <a:p>
            <a:pPr marL="195580" indent="-182880">
              <a:lnSpc>
                <a:spcPct val="100000"/>
              </a:lnSpc>
              <a:spcBef>
                <a:spcPts val="620"/>
              </a:spcBef>
              <a:buClr>
                <a:srgbClr val="9E3611"/>
              </a:buClr>
              <a:buSzPct val="84375"/>
              <a:buFont typeface="Wingdings"/>
              <a:buChar char=""/>
              <a:tabLst>
                <a:tab pos="195580" algn="l"/>
              </a:tabLst>
            </a:pPr>
            <a:r>
              <a:rPr sz="1600" b="1" spc="-5" dirty="0">
                <a:solidFill>
                  <a:srgbClr val="000099"/>
                </a:solidFill>
                <a:latin typeface="Rockwell"/>
                <a:cs typeface="Rockwell"/>
              </a:rPr>
              <a:t>ILI Propel &amp; </a:t>
            </a:r>
            <a:r>
              <a:rPr sz="1600" b="1" spc="5" dirty="0">
                <a:solidFill>
                  <a:srgbClr val="000099"/>
                </a:solidFill>
                <a:latin typeface="Rockwell"/>
                <a:cs typeface="Rockwell"/>
              </a:rPr>
              <a:t>Support</a:t>
            </a:r>
            <a:r>
              <a:rPr sz="1600" b="1" spc="10" dirty="0">
                <a:solidFill>
                  <a:srgbClr val="000099"/>
                </a:solidFill>
                <a:latin typeface="Rockwell"/>
                <a:cs typeface="Rockwell"/>
              </a:rPr>
              <a:t> Services</a:t>
            </a:r>
            <a:endParaRPr sz="1600" dirty="0">
              <a:latin typeface="Rockwell"/>
              <a:cs typeface="Rockwell"/>
            </a:endParaRPr>
          </a:p>
          <a:p>
            <a:pPr marL="195580" indent="-182880">
              <a:lnSpc>
                <a:spcPct val="100000"/>
              </a:lnSpc>
              <a:spcBef>
                <a:spcPts val="625"/>
              </a:spcBef>
              <a:buClr>
                <a:srgbClr val="9E3611"/>
              </a:buClr>
              <a:buSzPct val="84375"/>
              <a:buFont typeface="Wingdings"/>
              <a:buChar char=""/>
              <a:tabLst>
                <a:tab pos="195580" algn="l"/>
              </a:tabLst>
            </a:pPr>
            <a:r>
              <a:rPr sz="1600" b="1" spc="-5" dirty="0">
                <a:solidFill>
                  <a:srgbClr val="000099"/>
                </a:solidFill>
                <a:latin typeface="Rockwell"/>
                <a:cs typeface="Rockwell"/>
              </a:rPr>
              <a:t>Rental </a:t>
            </a:r>
            <a:r>
              <a:rPr sz="1600" b="1" spc="-10" dirty="0">
                <a:solidFill>
                  <a:srgbClr val="000099"/>
                </a:solidFill>
                <a:latin typeface="Rockwell"/>
                <a:cs typeface="Rockwell"/>
              </a:rPr>
              <a:t>of </a:t>
            </a:r>
            <a:r>
              <a:rPr sz="1600" b="1" spc="-5" dirty="0">
                <a:solidFill>
                  <a:srgbClr val="000099"/>
                </a:solidFill>
                <a:latin typeface="Rockwell"/>
                <a:cs typeface="Rockwell"/>
              </a:rPr>
              <a:t>Hydrotesting equipment and</a:t>
            </a:r>
            <a:r>
              <a:rPr sz="1600" b="1" spc="5" dirty="0">
                <a:solidFill>
                  <a:srgbClr val="000099"/>
                </a:solidFill>
                <a:latin typeface="Rockwell"/>
                <a:cs typeface="Rockwell"/>
              </a:rPr>
              <a:t> </a:t>
            </a:r>
            <a:r>
              <a:rPr sz="1600" b="1" dirty="0">
                <a:solidFill>
                  <a:srgbClr val="000099"/>
                </a:solidFill>
                <a:latin typeface="Rockwell"/>
                <a:cs typeface="Rockwell"/>
              </a:rPr>
              <a:t>Materials</a:t>
            </a:r>
            <a:endParaRPr sz="1600" dirty="0">
              <a:latin typeface="Rockwell"/>
              <a:cs typeface="Rockwell"/>
            </a:endParaRPr>
          </a:p>
        </p:txBody>
      </p:sp>
      <p:sp>
        <p:nvSpPr>
          <p:cNvPr id="5" name="object 5"/>
          <p:cNvSpPr/>
          <p:nvPr/>
        </p:nvSpPr>
        <p:spPr>
          <a:xfrm>
            <a:off x="569213" y="1393697"/>
            <a:ext cx="10824210" cy="0"/>
          </a:xfrm>
          <a:custGeom>
            <a:avLst/>
            <a:gdLst/>
            <a:ahLst/>
            <a:cxnLst/>
            <a:rect l="l" t="t" r="r" b="b"/>
            <a:pathLst>
              <a:path w="10824210">
                <a:moveTo>
                  <a:pt x="0" y="0"/>
                </a:moveTo>
                <a:lnTo>
                  <a:pt x="10823829" y="0"/>
                </a:lnTo>
              </a:path>
            </a:pathLst>
          </a:custGeom>
          <a:ln w="28956">
            <a:solidFill>
              <a:srgbClr val="FFFFFF"/>
            </a:solidFill>
          </a:ln>
        </p:spPr>
        <p:txBody>
          <a:bodyPr wrap="square" lIns="0" tIns="0" rIns="0" bIns="0" rtlCol="0"/>
          <a:lstStyle/>
          <a:p>
            <a:endParaRPr/>
          </a:p>
        </p:txBody>
      </p:sp>
      <p:sp>
        <p:nvSpPr>
          <p:cNvPr id="8" name="Rectangle: Rounded Corners 7">
            <a:extLst>
              <a:ext uri="{FF2B5EF4-FFF2-40B4-BE49-F238E27FC236}">
                <a16:creationId xmlns:a16="http://schemas.microsoft.com/office/drawing/2014/main" id="{6EED9F6D-7605-4A7F-8748-3F66B8A39C5B}"/>
              </a:ext>
            </a:extLst>
          </p:cNvPr>
          <p:cNvSpPr/>
          <p:nvPr/>
        </p:nvSpPr>
        <p:spPr>
          <a:xfrm>
            <a:off x="7804931" y="1981657"/>
            <a:ext cx="3835381" cy="3184699"/>
          </a:xfrm>
          <a:prstGeom prst="roundRect">
            <a:avLst>
              <a:gd name="adj" fmla="val 10000"/>
            </a:avLst>
          </a:prstGeom>
          <a:blipFill rotWithShape="1">
            <a:blip r:embed="rId2"/>
            <a:stretch>
              <a:fillRect/>
            </a:stretch>
          </a:blipFill>
          <a:ln>
            <a:solidFill>
              <a:srgbClr val="EF3C42"/>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6" name="Rectangle 5">
            <a:extLst>
              <a:ext uri="{FF2B5EF4-FFF2-40B4-BE49-F238E27FC236}">
                <a16:creationId xmlns:a16="http://schemas.microsoft.com/office/drawing/2014/main" id="{11BA459F-E1BC-4FCD-B153-FF111A23402F}"/>
              </a:ext>
            </a:extLst>
          </p:cNvPr>
          <p:cNvSpPr/>
          <p:nvPr/>
        </p:nvSpPr>
        <p:spPr>
          <a:xfrm>
            <a:off x="1770278" y="101829"/>
            <a:ext cx="10295887" cy="1005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RAS Services, LLC and Affiliates Capabilities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19"/>
          <p:cNvSpPr txBox="1"/>
          <p:nvPr/>
        </p:nvSpPr>
        <p:spPr>
          <a:xfrm>
            <a:off x="1925239" y="941831"/>
            <a:ext cx="4156699" cy="4948607"/>
          </a:xfrm>
          <a:prstGeom prst="rect">
            <a:avLst/>
          </a:prstGeom>
          <a:noFill/>
          <a:ln>
            <a:noFill/>
          </a:ln>
        </p:spPr>
        <p:txBody>
          <a:bodyPr spcFirstLastPara="1" wrap="square" lIns="0" tIns="0" rIns="0" bIns="0" anchor="t" anchorCtr="0">
            <a:noAutofit/>
          </a:bodyPr>
          <a:lstStyle/>
          <a:p>
            <a:pPr marL="232164" lvl="1" indent="-205376">
              <a:lnSpc>
                <a:spcPct val="150000"/>
              </a:lnSpc>
              <a:buClr>
                <a:srgbClr val="535353"/>
              </a:buClr>
              <a:buSzPts val="2000"/>
              <a:buFont typeface="Arial"/>
              <a:buChar char="•"/>
            </a:pPr>
            <a:r>
              <a:rPr lang="en-US" sz="1400" dirty="0">
                <a:latin typeface="Arial"/>
                <a:ea typeface="Arial"/>
                <a:cs typeface="Arial"/>
                <a:sym typeface="Arial"/>
              </a:rPr>
              <a:t>Liquid Transport</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Equipment </a:t>
            </a:r>
            <a:r>
              <a:rPr lang="en-US" sz="1400" dirty="0">
                <a:latin typeface="Arial" panose="020B0604020202020204" pitchFamily="34" charset="0"/>
                <a:ea typeface="Arial"/>
                <a:cs typeface="Arial" panose="020B0604020202020204" pitchFamily="34" charset="0"/>
                <a:sym typeface="Arial"/>
              </a:rPr>
              <a:t>Rentals</a:t>
            </a:r>
            <a:r>
              <a:rPr lang="en-US" sz="1400" dirty="0">
                <a:latin typeface="Arial" panose="020B0604020202020204" pitchFamily="34" charset="0"/>
                <a:cs typeface="Arial" panose="020B0604020202020204" pitchFamily="34" charset="0"/>
              </a:rPr>
              <a:t> Including Office Trailers, Storage Connex, Modular Units</a:t>
            </a:r>
            <a:endParaRPr sz="1400" dirty="0">
              <a:latin typeface="Arial" panose="020B0604020202020204" pitchFamily="34" charset="0"/>
              <a:cs typeface="Arial" panose="020B0604020202020204" pitchFamily="34" charset="0"/>
            </a:endParaRPr>
          </a:p>
          <a:p>
            <a:pPr marL="232164" lvl="1" indent="-205376">
              <a:lnSpc>
                <a:spcPct val="150000"/>
              </a:lnSpc>
              <a:buClr>
                <a:srgbClr val="535353"/>
              </a:buClr>
              <a:buSzPts val="2000"/>
              <a:buFont typeface="Arial"/>
              <a:buChar char="•"/>
            </a:pPr>
            <a:r>
              <a:rPr lang="en-US" sz="1400" dirty="0">
                <a:latin typeface="Arial"/>
                <a:ea typeface="Arial"/>
                <a:cs typeface="Arial"/>
                <a:sym typeface="Arial"/>
              </a:rPr>
              <a:t>Roadway Installation</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Roadway Maintenance</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Holding Pond (lined/unlined)</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Holding Pond Maintenance</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Site Preparation</a:t>
            </a:r>
            <a:endParaRPr sz="1400" dirty="0">
              <a:latin typeface="Arial"/>
              <a:ea typeface="Arial"/>
              <a:cs typeface="Arial"/>
              <a:sym typeface="Arial"/>
            </a:endParaRPr>
          </a:p>
          <a:p>
            <a:pPr marL="232164" lvl="1" indent="-205376">
              <a:lnSpc>
                <a:spcPct val="150000"/>
              </a:lnSpc>
              <a:buClr>
                <a:srgbClr val="535353"/>
              </a:buClr>
              <a:buSzPts val="2000"/>
              <a:buChar char="•"/>
            </a:pPr>
            <a:r>
              <a:rPr lang="en-US" sz="1400" dirty="0">
                <a:latin typeface="Arial" panose="020B0604020202020204" pitchFamily="34" charset="0"/>
                <a:cs typeface="Arial" panose="020B0604020202020204" pitchFamily="34" charset="0"/>
              </a:rPr>
              <a:t>Site Temp Facilities </a:t>
            </a:r>
            <a:endParaRPr sz="1400" dirty="0">
              <a:latin typeface="Arial" panose="020B0604020202020204" pitchFamily="34" charset="0"/>
              <a:cs typeface="Arial" panose="020B0604020202020204" pitchFamily="34" charset="0"/>
            </a:endParaRPr>
          </a:p>
          <a:p>
            <a:pPr marL="232164" lvl="1" indent="-205376">
              <a:lnSpc>
                <a:spcPct val="150000"/>
              </a:lnSpc>
              <a:buClr>
                <a:srgbClr val="535353"/>
              </a:buClr>
              <a:buSzPts val="2000"/>
              <a:buFont typeface="Arial"/>
              <a:buChar char="•"/>
            </a:pPr>
            <a:r>
              <a:rPr lang="en-US" sz="1400" dirty="0">
                <a:latin typeface="Arial"/>
                <a:ea typeface="Arial"/>
                <a:cs typeface="Arial"/>
                <a:sym typeface="Arial"/>
              </a:rPr>
              <a:t>Site Civil</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Site Foundations</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Site Metal Building and Warehouse Erection</a:t>
            </a:r>
            <a:endParaRPr sz="1400" dirty="0"/>
          </a:p>
          <a:p>
            <a:pPr marL="232164" lvl="1" indent="-205376">
              <a:lnSpc>
                <a:spcPct val="150000"/>
              </a:lnSpc>
              <a:buClr>
                <a:srgbClr val="535353"/>
              </a:buClr>
              <a:buSzPts val="2000"/>
              <a:buFont typeface="Arial"/>
              <a:buChar char="•"/>
            </a:pPr>
            <a:r>
              <a:rPr lang="en-US" sz="1400" dirty="0">
                <a:latin typeface="Arial"/>
                <a:ea typeface="Arial"/>
                <a:cs typeface="Arial"/>
                <a:sym typeface="Arial"/>
              </a:rPr>
              <a:t>Site Equipment Installation</a:t>
            </a:r>
            <a:endParaRPr sz="1400" dirty="0">
              <a:latin typeface="Arial"/>
              <a:ea typeface="Arial"/>
              <a:cs typeface="Arial"/>
              <a:sym typeface="Arial"/>
            </a:endParaRPr>
          </a:p>
          <a:p>
            <a:pPr marL="232164" lvl="1" indent="-205376">
              <a:lnSpc>
                <a:spcPct val="150000"/>
              </a:lnSpc>
              <a:buClr>
                <a:srgbClr val="535353"/>
              </a:buClr>
              <a:buSzPts val="2000"/>
              <a:buChar char="•"/>
            </a:pPr>
            <a:r>
              <a:rPr lang="en-US" sz="1400" dirty="0">
                <a:latin typeface="Arial" panose="020B0604020202020204" pitchFamily="34" charset="0"/>
                <a:cs typeface="Arial" panose="020B0604020202020204" pitchFamily="34" charset="0"/>
              </a:rPr>
              <a:t>Site Piping Installation </a:t>
            </a:r>
            <a:endParaRPr sz="1400" dirty="0">
              <a:latin typeface="Arial" panose="020B0604020202020204" pitchFamily="34" charset="0"/>
              <a:ea typeface="Gill Sans"/>
              <a:cs typeface="Arial" panose="020B0604020202020204" pitchFamily="34" charset="0"/>
              <a:sym typeface="Gill Sans"/>
            </a:endParaRPr>
          </a:p>
        </p:txBody>
      </p:sp>
      <p:sp>
        <p:nvSpPr>
          <p:cNvPr id="113" name="Google Shape;113;p19"/>
          <p:cNvSpPr txBox="1"/>
          <p:nvPr/>
        </p:nvSpPr>
        <p:spPr>
          <a:xfrm>
            <a:off x="6160181" y="941831"/>
            <a:ext cx="4035656" cy="3442739"/>
          </a:xfrm>
          <a:prstGeom prst="rect">
            <a:avLst/>
          </a:prstGeom>
          <a:noFill/>
          <a:ln>
            <a:noFill/>
          </a:ln>
        </p:spPr>
        <p:txBody>
          <a:bodyPr spcFirstLastPara="1" wrap="square" lIns="0" tIns="0" rIns="0" bIns="0" anchor="t" anchorCtr="0">
            <a:noAutofit/>
          </a:bodyPr>
          <a:lstStyle/>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Site Electrical Installation </a:t>
            </a:r>
            <a:endParaRPr sz="1406" dirty="0"/>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Poly Pipe Installation</a:t>
            </a:r>
            <a:endParaRPr sz="1406" dirty="0"/>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Site Maintenance</a:t>
            </a:r>
            <a:endParaRPr sz="1406" dirty="0">
              <a:solidFill>
                <a:srgbClr val="535353"/>
              </a:solidFill>
              <a:latin typeface="Arial"/>
              <a:ea typeface="Arial"/>
              <a:cs typeface="Arial"/>
              <a:sym typeface="Arial"/>
            </a:endParaRPr>
          </a:p>
          <a:p>
            <a:pPr marL="160729" lvl="1" indent="-133941">
              <a:lnSpc>
                <a:spcPct val="150000"/>
              </a:lnSpc>
              <a:buClr>
                <a:srgbClr val="535353"/>
              </a:buClr>
              <a:buSzPts val="2000"/>
              <a:buChar char="•"/>
            </a:pPr>
            <a:r>
              <a:rPr lang="en-US" sz="1406" dirty="0">
                <a:solidFill>
                  <a:srgbClr val="535353"/>
                </a:solidFill>
              </a:rPr>
              <a:t> </a:t>
            </a:r>
            <a:r>
              <a:rPr lang="en-US" sz="1400" dirty="0">
                <a:solidFill>
                  <a:srgbClr val="535353"/>
                </a:solidFill>
                <a:latin typeface="Arial" panose="020B0604020202020204" pitchFamily="34" charset="0"/>
                <a:cs typeface="Arial" panose="020B0604020202020204" pitchFamily="34" charset="0"/>
              </a:rPr>
              <a:t>Site Support - Ice/Water, Trash Control, Janitorial, Material Transport, First Aid/Medical </a:t>
            </a:r>
            <a:endParaRPr sz="1400" dirty="0">
              <a:solidFill>
                <a:srgbClr val="535353"/>
              </a:solidFill>
              <a:latin typeface="Arial" panose="020B0604020202020204" pitchFamily="34" charset="0"/>
              <a:cs typeface="Arial" panose="020B0604020202020204" pitchFamily="34" charset="0"/>
            </a:endParaRPr>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Security Fencing (Metal or Wire)</a:t>
            </a:r>
            <a:endParaRPr sz="1406" dirty="0">
              <a:solidFill>
                <a:srgbClr val="535353"/>
              </a:solidFill>
              <a:latin typeface="Arial"/>
              <a:ea typeface="Arial"/>
              <a:cs typeface="Arial"/>
              <a:sym typeface="Arial"/>
            </a:endParaRP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Mobile Security Stations - Turnstiles, Badging Systems, Security Camera Systems </a:t>
            </a:r>
            <a:endParaRPr sz="1400" dirty="0">
              <a:solidFill>
                <a:srgbClr val="535353"/>
              </a:solidFill>
              <a:latin typeface="Arial" panose="020B0604020202020204" pitchFamily="34" charset="0"/>
              <a:cs typeface="Arial" panose="020B0604020202020204" pitchFamily="34" charset="0"/>
            </a:endParaRPr>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Steel Piping Fabrication</a:t>
            </a:r>
            <a:endParaRPr sz="1406" dirty="0"/>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Steel Frame Component Fabrication</a:t>
            </a:r>
            <a:endParaRPr sz="1406" dirty="0"/>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Right Away Clearance /Maintenance</a:t>
            </a:r>
            <a:endParaRPr sz="1406" dirty="0"/>
          </a:p>
          <a:p>
            <a:pPr marL="160729" lvl="1" indent="-133941">
              <a:lnSpc>
                <a:spcPct val="150000"/>
              </a:lnSpc>
              <a:buClr>
                <a:srgbClr val="535353"/>
              </a:buClr>
              <a:buSzPts val="2000"/>
              <a:buFont typeface="Arial"/>
              <a:buChar char="•"/>
            </a:pPr>
            <a:r>
              <a:rPr lang="en-US" sz="1406" dirty="0">
                <a:solidFill>
                  <a:srgbClr val="535353"/>
                </a:solidFill>
                <a:latin typeface="Arial"/>
                <a:ea typeface="Arial"/>
                <a:cs typeface="Arial"/>
                <a:sym typeface="Arial"/>
              </a:rPr>
              <a:t>Cattle Gap / Culvert Fab / Install</a:t>
            </a:r>
            <a:endParaRPr sz="1406" dirty="0">
              <a:solidFill>
                <a:srgbClr val="535353"/>
              </a:solidFill>
              <a:latin typeface="Arial"/>
              <a:ea typeface="Arial"/>
              <a:cs typeface="Arial"/>
              <a:sym typeface="Arial"/>
            </a:endParaRP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Drainage and Watershed Pumping Systems</a:t>
            </a: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Project Management Support Teams </a:t>
            </a: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Soil Stabilization</a:t>
            </a: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Environmental Engineering</a:t>
            </a: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Retainment Ponds </a:t>
            </a:r>
          </a:p>
          <a:p>
            <a:pPr marL="160729" lvl="1" indent="-133941">
              <a:lnSpc>
                <a:spcPct val="150000"/>
              </a:lnSpc>
              <a:buClr>
                <a:srgbClr val="535353"/>
              </a:buClr>
              <a:buSzPts val="2000"/>
              <a:buChar char="•"/>
            </a:pPr>
            <a:r>
              <a:rPr lang="en-US" sz="1400" dirty="0">
                <a:solidFill>
                  <a:srgbClr val="535353"/>
                </a:solidFill>
                <a:latin typeface="Arial" panose="020B0604020202020204" pitchFamily="34" charset="0"/>
                <a:cs typeface="Arial" panose="020B0604020202020204" pitchFamily="34" charset="0"/>
              </a:rPr>
              <a:t>Foundations and area paving </a:t>
            </a:r>
          </a:p>
          <a:p>
            <a:pPr lvl="0"/>
            <a:endParaRPr lang="en-US" sz="1400" dirty="0">
              <a:solidFill>
                <a:srgbClr val="EF3C42"/>
              </a:solidFill>
              <a:latin typeface="Franklin Gothic Medium" pitchFamily="34" charset="0"/>
            </a:endParaRPr>
          </a:p>
          <a:p>
            <a:pPr lvl="0"/>
            <a:r>
              <a:rPr lang="en-US" sz="1000" dirty="0">
                <a:latin typeface="Franklin Gothic Medium" pitchFamily="34" charset="0"/>
              </a:rPr>
              <a:t>-</a:t>
            </a:r>
            <a:endParaRPr sz="1266" dirty="0">
              <a:solidFill>
                <a:srgbClr val="000000"/>
              </a:solidFill>
              <a:latin typeface="Gill Sans"/>
              <a:ea typeface="Gill Sans"/>
              <a:cs typeface="Gill Sans"/>
              <a:sym typeface="Gill Sans"/>
            </a:endParaRPr>
          </a:p>
        </p:txBody>
      </p:sp>
      <p:sp>
        <p:nvSpPr>
          <p:cNvPr id="114" name="Google Shape;114;p19"/>
          <p:cNvSpPr txBox="1"/>
          <p:nvPr/>
        </p:nvSpPr>
        <p:spPr>
          <a:xfrm>
            <a:off x="1750178" y="6456909"/>
            <a:ext cx="5793960" cy="167879"/>
          </a:xfrm>
          <a:prstGeom prst="rect">
            <a:avLst/>
          </a:prstGeom>
          <a:noFill/>
          <a:ln>
            <a:noFill/>
          </a:ln>
        </p:spPr>
        <p:txBody>
          <a:bodyPr spcFirstLastPara="1" wrap="square" lIns="35719" tIns="35719" rIns="35719" bIns="35719" anchor="ctr" anchorCtr="0">
            <a:noAutofit/>
          </a:bodyPr>
          <a:lstStyle/>
          <a:p>
            <a:pPr marR="321457">
              <a:buClr>
                <a:srgbClr val="000000"/>
              </a:buClr>
              <a:buSzPts val="1100"/>
            </a:pPr>
            <a:endParaRPr sz="1266" dirty="0"/>
          </a:p>
        </p:txBody>
      </p:sp>
      <p:pic>
        <p:nvPicPr>
          <p:cNvPr id="4" name="Picture 3">
            <a:extLst>
              <a:ext uri="{FF2B5EF4-FFF2-40B4-BE49-F238E27FC236}">
                <a16:creationId xmlns:a16="http://schemas.microsoft.com/office/drawing/2014/main" id="{EC47C370-EE42-4C76-ADEA-F6932BC4C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95" y="5437822"/>
            <a:ext cx="2619375" cy="1275119"/>
          </a:xfrm>
          <a:prstGeom prst="rect">
            <a:avLst/>
          </a:prstGeom>
        </p:spPr>
      </p:pic>
      <p:sp>
        <p:nvSpPr>
          <p:cNvPr id="7" name="Rectangle 6">
            <a:extLst>
              <a:ext uri="{FF2B5EF4-FFF2-40B4-BE49-F238E27FC236}">
                <a16:creationId xmlns:a16="http://schemas.microsoft.com/office/drawing/2014/main" id="{46293F7A-581F-4E48-8F4D-A990073D3D70}"/>
              </a:ext>
            </a:extLst>
          </p:cNvPr>
          <p:cNvSpPr/>
          <p:nvPr/>
        </p:nvSpPr>
        <p:spPr>
          <a:xfrm>
            <a:off x="2163338" y="59473"/>
            <a:ext cx="9804330" cy="794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RAS Services, LLC and Affiliates Capabilities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56"/>
          <p:cNvSpPr txBox="1"/>
          <p:nvPr/>
        </p:nvSpPr>
        <p:spPr>
          <a:xfrm>
            <a:off x="1518046" y="1500817"/>
            <a:ext cx="9155907" cy="1942926"/>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321457">
              <a:defRPr sz="1800">
                <a:solidFill>
                  <a:srgbClr val="535353"/>
                </a:solidFill>
                <a:latin typeface="Gotham"/>
                <a:ea typeface="Gotham"/>
                <a:cs typeface="Gotham"/>
                <a:sym typeface="Gotham"/>
              </a:defRPr>
            </a:pPr>
            <a:r>
              <a:rPr lang="en-US" sz="1600" dirty="0"/>
              <a:t>RAS Services utilizes our experience in executing Capital Projects to perform Design Build Projects. With design build opportunities, RAS Services selects our project specific “best fit” engineering/design partner to join our project execution team. Some key advantages of EPC contracting are early involvement of the construction team that eliminates constructability issues, value engineering for materials of choice and the ability to fast track construction by performing construction tasks as engineering packages are complete. </a:t>
            </a:r>
          </a:p>
          <a:p>
            <a:pPr defTabSz="321457">
              <a:defRPr sz="1800">
                <a:solidFill>
                  <a:srgbClr val="535353"/>
                </a:solidFill>
                <a:latin typeface="Gotham"/>
                <a:ea typeface="Gotham"/>
                <a:cs typeface="Gotham"/>
                <a:sym typeface="Gotham"/>
              </a:defRPr>
            </a:pPr>
            <a:endParaRPr lang="en-US" sz="1600" dirty="0"/>
          </a:p>
          <a:p>
            <a:pPr defTabSz="321457">
              <a:defRPr sz="1800">
                <a:solidFill>
                  <a:srgbClr val="535353"/>
                </a:solidFill>
                <a:latin typeface="Gotham"/>
                <a:ea typeface="Gotham"/>
                <a:cs typeface="Gotham"/>
                <a:sym typeface="Gotham"/>
              </a:defRPr>
            </a:pPr>
            <a:r>
              <a:rPr lang="en-US" sz="1600" dirty="0"/>
              <a:t>RAS Services is open to the best contracting strategy for the successful execution of our clients’ projects. Some of the arrangements we have successfully worked in the past are:</a:t>
            </a:r>
          </a:p>
          <a:p>
            <a:pPr defTabSz="321457">
              <a:defRPr sz="1800">
                <a:solidFill>
                  <a:srgbClr val="535353"/>
                </a:solidFill>
                <a:latin typeface="Gotham"/>
                <a:ea typeface="Gotham"/>
                <a:cs typeface="Gotham"/>
                <a:sym typeface="Gotham"/>
              </a:defRPr>
            </a:pPr>
            <a:endParaRPr lang="en-US" sz="1266" dirty="0"/>
          </a:p>
          <a:p>
            <a:pPr defTabSz="321457">
              <a:defRPr sz="1800">
                <a:solidFill>
                  <a:srgbClr val="535353"/>
                </a:solidFill>
                <a:latin typeface="Gotham"/>
                <a:ea typeface="Gotham"/>
                <a:cs typeface="Gotham"/>
                <a:sym typeface="Gotham"/>
              </a:defRPr>
            </a:pPr>
            <a:endParaRPr lang="en-US" sz="1266" dirty="0"/>
          </a:p>
          <a:p>
            <a:pPr defTabSz="321457">
              <a:defRPr sz="1800">
                <a:solidFill>
                  <a:srgbClr val="535353"/>
                </a:solidFill>
                <a:latin typeface="Gotham"/>
                <a:ea typeface="Gotham"/>
                <a:cs typeface="Gotham"/>
                <a:sym typeface="Gotham"/>
              </a:defRPr>
            </a:pPr>
            <a:endParaRPr lang="en-US" sz="1266" dirty="0"/>
          </a:p>
          <a:p>
            <a:pPr defTabSz="321457">
              <a:defRPr sz="1800">
                <a:solidFill>
                  <a:srgbClr val="535353"/>
                </a:solidFill>
                <a:latin typeface="Gotham"/>
                <a:ea typeface="Gotham"/>
                <a:cs typeface="Gotham"/>
                <a:sym typeface="Gotham"/>
              </a:defRPr>
            </a:pPr>
            <a:r>
              <a:rPr lang="en-US" sz="1266" dirty="0"/>
              <a:t> </a:t>
            </a:r>
            <a:endParaRPr sz="1266" dirty="0"/>
          </a:p>
        </p:txBody>
      </p:sp>
      <p:sp>
        <p:nvSpPr>
          <p:cNvPr id="155" name="Shape 52"/>
          <p:cNvSpPr txBox="1"/>
          <p:nvPr/>
        </p:nvSpPr>
        <p:spPr>
          <a:xfrm>
            <a:off x="1750178" y="6445309"/>
            <a:ext cx="5793960" cy="19107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R="321457" defTabSz="321457">
              <a:tabLst>
                <a:tab pos="2089473" algn="r"/>
                <a:tab pos="4178945" algn="r"/>
              </a:tabLst>
              <a:defRPr sz="1100">
                <a:latin typeface="Gotham Medium"/>
                <a:ea typeface="Gotham Medium"/>
                <a:cs typeface="Gotham Medium"/>
                <a:sym typeface="Gotham Medium"/>
              </a:defRPr>
            </a:pPr>
            <a:endParaRPr sz="773" dirty="0"/>
          </a:p>
        </p:txBody>
      </p:sp>
      <p:sp>
        <p:nvSpPr>
          <p:cNvPr id="158" name="MW INDUSTRIAL SERVICES"/>
          <p:cNvSpPr txBox="1"/>
          <p:nvPr/>
        </p:nvSpPr>
        <p:spPr>
          <a:xfrm>
            <a:off x="1793731" y="61285"/>
            <a:ext cx="7532976" cy="68768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lvl1pPr algn="l">
              <a:defRPr sz="2100">
                <a:solidFill>
                  <a:srgbClr val="FFFFFF"/>
                </a:solidFill>
                <a:latin typeface="Gotham"/>
                <a:ea typeface="Gotham"/>
                <a:cs typeface="Gotham"/>
                <a:sym typeface="Gotham"/>
              </a:defRPr>
            </a:lvl1pPr>
          </a:lstStyle>
          <a:p>
            <a:r>
              <a:rPr lang="en-US" sz="4000" b="1" dirty="0">
                <a:solidFill>
                  <a:schemeClr val="tx1"/>
                </a:solidFill>
              </a:rPr>
              <a:t>          </a:t>
            </a:r>
            <a:r>
              <a:rPr lang="en-US" sz="4000" b="1" dirty="0">
                <a:solidFill>
                  <a:schemeClr val="tx1"/>
                </a:solidFill>
                <a:highlight>
                  <a:srgbClr val="FF00FF"/>
                </a:highlight>
              </a:rPr>
              <a:t>RAS </a:t>
            </a:r>
            <a:r>
              <a:rPr sz="4000" b="1" dirty="0">
                <a:solidFill>
                  <a:schemeClr val="tx1"/>
                </a:solidFill>
                <a:highlight>
                  <a:srgbClr val="FF00FF"/>
                </a:highlight>
              </a:rPr>
              <a:t>SERVICES</a:t>
            </a:r>
            <a:r>
              <a:rPr lang="en-US" sz="4000" b="1" dirty="0">
                <a:solidFill>
                  <a:schemeClr val="tx1"/>
                </a:solidFill>
                <a:highlight>
                  <a:srgbClr val="FF00FF"/>
                </a:highlight>
              </a:rPr>
              <a:t>, LLC &amp; Affiliates </a:t>
            </a:r>
            <a:endParaRPr sz="4000" b="1" dirty="0">
              <a:solidFill>
                <a:schemeClr val="tx1"/>
              </a:solidFill>
              <a:highlight>
                <a:srgbClr val="FF00FF"/>
              </a:highlight>
            </a:endParaRPr>
          </a:p>
        </p:txBody>
      </p:sp>
      <p:sp>
        <p:nvSpPr>
          <p:cNvPr id="3" name="Rectangle 2"/>
          <p:cNvSpPr/>
          <p:nvPr/>
        </p:nvSpPr>
        <p:spPr>
          <a:xfrm>
            <a:off x="7232904" y="4440619"/>
            <a:ext cx="4315968" cy="2062103"/>
          </a:xfrm>
          <a:prstGeom prst="rect">
            <a:avLst/>
          </a:prstGeom>
        </p:spPr>
        <p:txBody>
          <a:bodyPr wrap="square">
            <a:spAutoFit/>
          </a:bodyPr>
          <a:lstStyle/>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Engineer, Procure &amp; Construct</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Engineer, Procure, Fabricate &amp; Construct</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Engineer, Fabricate &amp; Construct</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Cost Plus Fixed Fee</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Cost Plus Fee at Risk</a:t>
            </a:r>
          </a:p>
          <a:p>
            <a:pPr marL="742950" lvl="1" indent="-285750" defTabSz="321457">
              <a:buFont typeface="Arial" panose="020B0604020202020204" pitchFamily="34" charset="0"/>
              <a:buChar char="•"/>
              <a:defRPr sz="1800">
                <a:solidFill>
                  <a:srgbClr val="535353"/>
                </a:solidFill>
                <a:latin typeface="Gotham"/>
                <a:ea typeface="Gotham"/>
                <a:cs typeface="Gotham"/>
                <a:sym typeface="Gotham"/>
              </a:defRPr>
            </a:pPr>
            <a:r>
              <a:rPr lang="en-US" sz="1600" b="1" dirty="0"/>
              <a:t>Time and Material Open Book</a:t>
            </a:r>
          </a:p>
          <a:p>
            <a:pPr lvl="1" defTabSz="321457">
              <a:defRPr sz="1800">
                <a:solidFill>
                  <a:srgbClr val="535353"/>
                </a:solidFill>
                <a:latin typeface="Gotham"/>
                <a:ea typeface="Gotham"/>
                <a:cs typeface="Gotham"/>
                <a:sym typeface="Gotham"/>
              </a:defRPr>
            </a:pPr>
            <a:endParaRPr lang="en-US" sz="1600" b="1" dirty="0"/>
          </a:p>
        </p:txBody>
      </p:sp>
      <p:pic>
        <p:nvPicPr>
          <p:cNvPr id="5" name="Picture 4" descr="A picture containing person, table, man, holding&#10;&#10;Description automatically generated">
            <a:extLst>
              <a:ext uri="{FF2B5EF4-FFF2-40B4-BE49-F238E27FC236}">
                <a16:creationId xmlns:a16="http://schemas.microsoft.com/office/drawing/2014/main" id="{6289DB03-7AFA-4110-9430-C6D4FD736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506" y="3851500"/>
            <a:ext cx="4031599" cy="2275089"/>
          </a:xfrm>
          <a:prstGeom prst="rect">
            <a:avLst/>
          </a:prstGeom>
        </p:spPr>
      </p:pic>
      <p:sp>
        <p:nvSpPr>
          <p:cNvPr id="12" name="TextBox 11">
            <a:extLst>
              <a:ext uri="{FF2B5EF4-FFF2-40B4-BE49-F238E27FC236}">
                <a16:creationId xmlns:a16="http://schemas.microsoft.com/office/drawing/2014/main" id="{8A329058-7632-487F-81AD-B63F354E0693}"/>
              </a:ext>
            </a:extLst>
          </p:cNvPr>
          <p:cNvSpPr txBox="1"/>
          <p:nvPr/>
        </p:nvSpPr>
        <p:spPr>
          <a:xfrm>
            <a:off x="5321808" y="6355080"/>
            <a:ext cx="672652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
        <p:nvSpPr>
          <p:cNvPr id="10" name="Shape 50">
            <a:extLst>
              <a:ext uri="{FF2B5EF4-FFF2-40B4-BE49-F238E27FC236}">
                <a16:creationId xmlns:a16="http://schemas.microsoft.com/office/drawing/2014/main" id="{8E46C3BD-AE08-4685-AA1F-F9F65D91512B}"/>
              </a:ext>
            </a:extLst>
          </p:cNvPr>
          <p:cNvSpPr txBox="1"/>
          <p:nvPr/>
        </p:nvSpPr>
        <p:spPr>
          <a:xfrm>
            <a:off x="3702205" y="616713"/>
            <a:ext cx="5003180" cy="379912"/>
          </a:xfrm>
          <a:prstGeom prst="rect">
            <a:avLst/>
          </a:prstGeom>
          <a:solidFill>
            <a:schemeClr val="accent6">
              <a:lumMod val="60000"/>
              <a:lumOff val="40000"/>
            </a:schemeClr>
          </a:solidFill>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457200">
              <a:defRPr sz="4000" b="1">
                <a:solidFill>
                  <a:srgbClr val="FFFFFF"/>
                </a:solidFill>
                <a:latin typeface="Gotham"/>
                <a:ea typeface="Gotham"/>
                <a:cs typeface="Gotham"/>
                <a:sym typeface="Gotham"/>
              </a:defRPr>
            </a:lvl1pPr>
          </a:lstStyle>
          <a:p>
            <a:r>
              <a:rPr lang="en-US" sz="2000" dirty="0">
                <a:solidFill>
                  <a:schemeClr val="tx1"/>
                </a:solidFill>
              </a:rPr>
              <a:t>Engineer, Design, Procure, Fabricate, Construct </a:t>
            </a:r>
            <a:endParaRPr sz="2000" dirty="0">
              <a:solidFill>
                <a:schemeClr val="tx1"/>
              </a:solidFill>
            </a:endParaRPr>
          </a:p>
        </p:txBody>
      </p:sp>
    </p:spTree>
    <p:extLst>
      <p:ext uri="{BB962C8B-B14F-4D97-AF65-F5344CB8AC3E}">
        <p14:creationId xmlns:p14="http://schemas.microsoft.com/office/powerpoint/2010/main" val="1846492848"/>
      </p:ext>
    </p:extLst>
  </p:cSld>
  <p:clrMapOvr>
    <a:masterClrMapping/>
  </p:clrMapOvr>
  <mc:AlternateContent xmlns:mc="http://schemas.openxmlformats.org/markup-compatibility/2006" xmlns:p14="http://schemas.microsoft.com/office/powerpoint/2010/main">
    <mc:Choice Requires="p14">
      <p:transition spd="slow" p14:dur="2000" advTm="26103"/>
    </mc:Choice>
    <mc:Fallback xmlns="">
      <p:transition spd="slow" advTm="2610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56"/>
          <p:cNvSpPr txBox="1"/>
          <p:nvPr/>
        </p:nvSpPr>
        <p:spPr>
          <a:xfrm>
            <a:off x="7168896" y="1379426"/>
            <a:ext cx="4745736" cy="482934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321457">
              <a:defRPr sz="1800">
                <a:solidFill>
                  <a:srgbClr val="535353"/>
                </a:solidFill>
                <a:latin typeface="Gotham"/>
                <a:ea typeface="Gotham"/>
                <a:cs typeface="Gotham"/>
                <a:sym typeface="Gotham"/>
              </a:defRPr>
            </a:pPr>
            <a:endParaRPr lang="en-US" sz="1600" b="1" dirty="0"/>
          </a:p>
          <a:p>
            <a:pPr defTabSz="321457">
              <a:defRPr sz="1800">
                <a:solidFill>
                  <a:srgbClr val="535353"/>
                </a:solidFill>
                <a:latin typeface="Gotham"/>
                <a:ea typeface="Gotham"/>
                <a:cs typeface="Gotham"/>
                <a:sym typeface="Gotham"/>
              </a:defRPr>
            </a:pPr>
            <a:r>
              <a:rPr lang="en-US" sz="1600" b="1" dirty="0"/>
              <a:t>Pond Management -</a:t>
            </a:r>
            <a:r>
              <a:rPr lang="en-US" sz="1266" dirty="0"/>
              <a:t>  RAS Services offers turnkey solutions to pond management and materials handling tasks. We have experience in dredging or conventional pond cleaning with onsite dewatering capabilities. Our processes are tailored to the individual needs of specific materials and owner requirements.  </a:t>
            </a:r>
          </a:p>
          <a:p>
            <a:pPr defTabSz="321457">
              <a:defRPr sz="1800">
                <a:solidFill>
                  <a:srgbClr val="535353"/>
                </a:solidFill>
                <a:latin typeface="Gotham"/>
                <a:ea typeface="Gotham"/>
                <a:cs typeface="Gotham"/>
                <a:sym typeface="Gotham"/>
              </a:defRPr>
            </a:pPr>
            <a:endParaRPr lang="en-US" sz="1266" dirty="0"/>
          </a:p>
          <a:p>
            <a:pPr defTabSz="321457">
              <a:defRPr sz="1800">
                <a:solidFill>
                  <a:srgbClr val="535353"/>
                </a:solidFill>
                <a:latin typeface="Gotham"/>
                <a:ea typeface="Gotham"/>
                <a:cs typeface="Gotham"/>
                <a:sym typeface="Gotham"/>
              </a:defRPr>
            </a:pPr>
            <a:endParaRPr lang="en-US" sz="1266" b="1" dirty="0"/>
          </a:p>
          <a:p>
            <a:pPr defTabSz="321457">
              <a:defRPr sz="1800">
                <a:solidFill>
                  <a:srgbClr val="535353"/>
                </a:solidFill>
                <a:latin typeface="Gotham"/>
                <a:ea typeface="Gotham"/>
                <a:cs typeface="Gotham"/>
                <a:sym typeface="Gotham"/>
              </a:defRPr>
            </a:pPr>
            <a:r>
              <a:rPr lang="en-US" sz="1600" b="1" dirty="0"/>
              <a:t>Material Handling -  </a:t>
            </a:r>
            <a:r>
              <a:rPr lang="en-US" sz="1270" b="1" dirty="0"/>
              <a:t>RAS Services </a:t>
            </a:r>
            <a:r>
              <a:rPr lang="en-US" sz="1270" dirty="0"/>
              <a:t>has a team of material handling experts available to help manage the day to day plant operational requirements for transportation, storage and either onsite or off-site disposal of materials. Our team has vast experience in the handling of chips, coal, ash, slag, lime, and other materials that require around the clock monitoring and management.</a:t>
            </a:r>
          </a:p>
          <a:p>
            <a:pPr defTabSz="321457">
              <a:defRPr sz="1800">
                <a:solidFill>
                  <a:srgbClr val="535353"/>
                </a:solidFill>
                <a:latin typeface="Gotham"/>
                <a:ea typeface="Gotham"/>
                <a:cs typeface="Gotham"/>
                <a:sym typeface="Gotham"/>
              </a:defRPr>
            </a:pPr>
            <a:endParaRPr lang="en-US" sz="1270" dirty="0"/>
          </a:p>
          <a:p>
            <a:pPr defTabSz="321457">
              <a:defRPr sz="1800">
                <a:solidFill>
                  <a:srgbClr val="535353"/>
                </a:solidFill>
                <a:latin typeface="Gotham"/>
                <a:ea typeface="Gotham"/>
                <a:cs typeface="Gotham"/>
                <a:sym typeface="Gotham"/>
              </a:defRPr>
            </a:pPr>
            <a:endParaRPr lang="en-US" sz="1600" b="1" dirty="0"/>
          </a:p>
          <a:p>
            <a:pPr defTabSz="321457">
              <a:defRPr sz="1800">
                <a:solidFill>
                  <a:srgbClr val="535353"/>
                </a:solidFill>
                <a:latin typeface="Gotham"/>
                <a:ea typeface="Gotham"/>
                <a:cs typeface="Gotham"/>
                <a:sym typeface="Gotham"/>
              </a:defRPr>
            </a:pPr>
            <a:r>
              <a:rPr lang="en-US" sz="1600" b="1" dirty="0"/>
              <a:t>Liquids Management – </a:t>
            </a:r>
            <a:r>
              <a:rPr lang="en-US" sz="1400" dirty="0"/>
              <a:t>RAS Services </a:t>
            </a:r>
            <a:r>
              <a:rPr lang="en-US" sz="1270" dirty="0"/>
              <a:t>has partnered with multiple partners who offer expertise in liquid handling. Our team has the equipment and expertise available to provide filtration, separation and treatment of most process liquids. These services include oil filtration, oil/water separation, solids removal and disposal.</a:t>
            </a:r>
          </a:p>
          <a:p>
            <a:pPr defTabSz="321457">
              <a:defRPr sz="1800">
                <a:solidFill>
                  <a:srgbClr val="535353"/>
                </a:solidFill>
                <a:latin typeface="Gotham"/>
                <a:ea typeface="Gotham"/>
                <a:cs typeface="Gotham"/>
                <a:sym typeface="Gotham"/>
              </a:defRPr>
            </a:pPr>
            <a:endParaRPr lang="en-US" sz="1270" dirty="0"/>
          </a:p>
          <a:p>
            <a:pPr defTabSz="321457">
              <a:defRPr sz="1800">
                <a:solidFill>
                  <a:srgbClr val="535353"/>
                </a:solidFill>
                <a:latin typeface="Gotham"/>
                <a:ea typeface="Gotham"/>
                <a:cs typeface="Gotham"/>
                <a:sym typeface="Gotham"/>
              </a:defRPr>
            </a:pPr>
            <a:endParaRPr sz="1270" dirty="0"/>
          </a:p>
        </p:txBody>
      </p:sp>
      <p:sp>
        <p:nvSpPr>
          <p:cNvPr id="155" name="Shape 52"/>
          <p:cNvSpPr txBox="1"/>
          <p:nvPr/>
        </p:nvSpPr>
        <p:spPr>
          <a:xfrm>
            <a:off x="1750178" y="6445309"/>
            <a:ext cx="5793960" cy="19107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R="321457" defTabSz="321457">
              <a:tabLst>
                <a:tab pos="2089473" algn="r"/>
                <a:tab pos="4178945" algn="r"/>
              </a:tabLst>
              <a:defRPr sz="1100">
                <a:latin typeface="Gotham Medium"/>
                <a:ea typeface="Gotham Medium"/>
                <a:cs typeface="Gotham Medium"/>
                <a:sym typeface="Gotham Medium"/>
              </a:defRPr>
            </a:pPr>
            <a:endParaRPr sz="773"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534" y="1597838"/>
            <a:ext cx="3177894" cy="2383421"/>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9432" y="4223599"/>
            <a:ext cx="3110072" cy="2342355"/>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16FC8FFC-3424-4D46-ABF5-BB44B7FD75B6}"/>
              </a:ext>
            </a:extLst>
          </p:cNvPr>
          <p:cNvSpPr txBox="1"/>
          <p:nvPr/>
        </p:nvSpPr>
        <p:spPr>
          <a:xfrm>
            <a:off x="7302598" y="6355080"/>
            <a:ext cx="474573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
        <p:nvSpPr>
          <p:cNvPr id="11" name="Rectangle">
            <a:extLst>
              <a:ext uri="{FF2B5EF4-FFF2-40B4-BE49-F238E27FC236}">
                <a16:creationId xmlns:a16="http://schemas.microsoft.com/office/drawing/2014/main" id="{CF87F4E8-AE84-4173-B47A-F8CFE5579AEA}"/>
              </a:ext>
            </a:extLst>
          </p:cNvPr>
          <p:cNvSpPr/>
          <p:nvPr/>
        </p:nvSpPr>
        <p:spPr>
          <a:xfrm>
            <a:off x="2546047" y="0"/>
            <a:ext cx="8201130" cy="1321883"/>
          </a:xfrm>
          <a:prstGeom prst="rect">
            <a:avLst/>
          </a:prstGeom>
          <a:solidFill>
            <a:srgbClr val="D26A40"/>
          </a:solidFill>
          <a:ln w="12700">
            <a:miter lim="400000"/>
          </a:ln>
        </p:spPr>
        <p:txBody>
          <a:bodyPr lIns="35719" tIns="35719" rIns="35719" bIns="35719" anchor="ctr"/>
          <a:lstStyle/>
          <a:p>
            <a:endParaRPr sz="1266"/>
          </a:p>
        </p:txBody>
      </p:sp>
      <p:sp>
        <p:nvSpPr>
          <p:cNvPr id="12" name="Rectangle 11">
            <a:extLst>
              <a:ext uri="{FF2B5EF4-FFF2-40B4-BE49-F238E27FC236}">
                <a16:creationId xmlns:a16="http://schemas.microsoft.com/office/drawing/2014/main" id="{48B9EEA8-74C5-4546-ACD0-B6074962856B}"/>
              </a:ext>
            </a:extLst>
          </p:cNvPr>
          <p:cNvSpPr/>
          <p:nvPr/>
        </p:nvSpPr>
        <p:spPr>
          <a:xfrm>
            <a:off x="2802674" y="59474"/>
            <a:ext cx="7694342" cy="589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RAS Services, LLC and Affiliates Capabilities</a:t>
            </a:r>
          </a:p>
        </p:txBody>
      </p:sp>
      <p:sp>
        <p:nvSpPr>
          <p:cNvPr id="13" name="Shape 50">
            <a:extLst>
              <a:ext uri="{FF2B5EF4-FFF2-40B4-BE49-F238E27FC236}">
                <a16:creationId xmlns:a16="http://schemas.microsoft.com/office/drawing/2014/main" id="{E866D8EA-8E1F-4204-A671-A63A7879A51A}"/>
              </a:ext>
            </a:extLst>
          </p:cNvPr>
          <p:cNvSpPr txBox="1"/>
          <p:nvPr/>
        </p:nvSpPr>
        <p:spPr>
          <a:xfrm>
            <a:off x="3902926" y="616713"/>
            <a:ext cx="5337717" cy="379912"/>
          </a:xfrm>
          <a:prstGeom prst="rect">
            <a:avLst/>
          </a:prstGeom>
          <a:solidFill>
            <a:schemeClr val="accent6">
              <a:lumMod val="60000"/>
              <a:lumOff val="40000"/>
            </a:schemeClr>
          </a:solidFill>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457200">
              <a:defRPr sz="4000" b="1">
                <a:solidFill>
                  <a:srgbClr val="FFFFFF"/>
                </a:solidFill>
                <a:latin typeface="Gotham"/>
                <a:ea typeface="Gotham"/>
                <a:cs typeface="Gotham"/>
                <a:sym typeface="Gotham"/>
              </a:defRPr>
            </a:lvl1pPr>
          </a:lstStyle>
          <a:p>
            <a:r>
              <a:rPr lang="en-US" sz="2000" dirty="0"/>
              <a:t>                     </a:t>
            </a:r>
            <a:r>
              <a:rPr lang="en-US" sz="2000" dirty="0">
                <a:solidFill>
                  <a:schemeClr val="tx1"/>
                </a:solidFill>
              </a:rPr>
              <a:t>Environmental Management </a:t>
            </a:r>
            <a:endParaRPr sz="2000" dirty="0">
              <a:solidFill>
                <a:schemeClr val="tx1"/>
              </a:solidFill>
            </a:endParaRPr>
          </a:p>
        </p:txBody>
      </p:sp>
    </p:spTree>
    <p:extLst>
      <p:ext uri="{BB962C8B-B14F-4D97-AF65-F5344CB8AC3E}">
        <p14:creationId xmlns:p14="http://schemas.microsoft.com/office/powerpoint/2010/main" val="903558671"/>
      </p:ext>
    </p:extLst>
  </p:cSld>
  <p:clrMapOvr>
    <a:masterClrMapping/>
  </p:clrMapOvr>
  <mc:AlternateContent xmlns:mc="http://schemas.openxmlformats.org/markup-compatibility/2006" xmlns:p14="http://schemas.microsoft.com/office/powerpoint/2010/main">
    <mc:Choice Requires="p14">
      <p:transition spd="slow" p14:dur="2000" advTm="26103"/>
    </mc:Choice>
    <mc:Fallback xmlns="">
      <p:transition spd="slow" advTm="2610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8061" y="1659381"/>
            <a:ext cx="8476615" cy="4387850"/>
          </a:xfrm>
          <a:prstGeom prst="rect">
            <a:avLst/>
          </a:prstGeom>
        </p:spPr>
        <p:txBody>
          <a:bodyPr vert="horz" wrap="square" lIns="0" tIns="67310" rIns="0" bIns="0" rtlCol="0">
            <a:spAutoFit/>
          </a:bodyPr>
          <a:lstStyle/>
          <a:p>
            <a:pPr marL="195580" marR="5080" indent="-182880">
              <a:lnSpc>
                <a:spcPts val="1830"/>
              </a:lnSpc>
              <a:spcBef>
                <a:spcPts val="530"/>
              </a:spcBef>
              <a:buClr>
                <a:srgbClr val="000000"/>
              </a:buClr>
              <a:buSzPct val="84210"/>
              <a:buFont typeface="Arial"/>
              <a:buChar char="•"/>
              <a:tabLst>
                <a:tab pos="195580" algn="l"/>
              </a:tabLst>
            </a:pPr>
            <a:r>
              <a:rPr sz="1900" dirty="0">
                <a:solidFill>
                  <a:srgbClr val="000099"/>
                </a:solidFill>
                <a:latin typeface="Rockwell"/>
                <a:cs typeface="Rockwell"/>
              </a:rPr>
              <a:t>Industrial Electrical </a:t>
            </a:r>
            <a:r>
              <a:rPr sz="1900" spc="-5" dirty="0">
                <a:solidFill>
                  <a:srgbClr val="000099"/>
                </a:solidFill>
                <a:latin typeface="Rockwell"/>
                <a:cs typeface="Rockwell"/>
              </a:rPr>
              <a:t>and Instrumentation Construction, Commissioning and  Maintenance</a:t>
            </a:r>
            <a:endParaRPr sz="1900" dirty="0">
              <a:latin typeface="Rockwell"/>
              <a:cs typeface="Rockwell"/>
            </a:endParaRPr>
          </a:p>
          <a:p>
            <a:pPr marL="195580" indent="-182880">
              <a:lnSpc>
                <a:spcPct val="100000"/>
              </a:lnSpc>
              <a:spcBef>
                <a:spcPts val="755"/>
              </a:spcBef>
              <a:buClr>
                <a:srgbClr val="000000"/>
              </a:buClr>
              <a:buSzPct val="84210"/>
              <a:buFont typeface="Arial"/>
              <a:buChar char="•"/>
              <a:tabLst>
                <a:tab pos="195580" algn="l"/>
              </a:tabLst>
            </a:pPr>
            <a:r>
              <a:rPr sz="1900" spc="-30" dirty="0">
                <a:solidFill>
                  <a:srgbClr val="000099"/>
                </a:solidFill>
                <a:latin typeface="Rockwell"/>
                <a:cs typeface="Rockwell"/>
              </a:rPr>
              <a:t>Powerline </a:t>
            </a:r>
            <a:r>
              <a:rPr sz="1900" spc="-5" dirty="0">
                <a:solidFill>
                  <a:srgbClr val="000099"/>
                </a:solidFill>
                <a:latin typeface="Rockwell"/>
                <a:cs typeface="Rockwell"/>
              </a:rPr>
              <a:t>Construction and</a:t>
            </a:r>
            <a:r>
              <a:rPr sz="1900" spc="10" dirty="0">
                <a:solidFill>
                  <a:srgbClr val="000099"/>
                </a:solidFill>
                <a:latin typeface="Rockwell"/>
                <a:cs typeface="Rockwell"/>
              </a:rPr>
              <a:t> </a:t>
            </a:r>
            <a:r>
              <a:rPr sz="1900" spc="-5" dirty="0">
                <a:solidFill>
                  <a:srgbClr val="000099"/>
                </a:solidFill>
                <a:latin typeface="Rockwell"/>
                <a:cs typeface="Rockwell"/>
              </a:rPr>
              <a:t>Maintenance</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dirty="0">
                <a:solidFill>
                  <a:srgbClr val="000099"/>
                </a:solidFill>
                <a:latin typeface="Rockwell"/>
                <a:cs typeface="Rockwell"/>
              </a:rPr>
              <a:t>Electrical </a:t>
            </a:r>
            <a:r>
              <a:rPr sz="1900" spc="-5" dirty="0">
                <a:solidFill>
                  <a:srgbClr val="000099"/>
                </a:solidFill>
                <a:latin typeface="Rockwell"/>
                <a:cs typeface="Rockwell"/>
              </a:rPr>
              <a:t>Substation</a:t>
            </a:r>
            <a:r>
              <a:rPr sz="1900" dirty="0">
                <a:solidFill>
                  <a:srgbClr val="000099"/>
                </a:solidFill>
                <a:latin typeface="Rockwell"/>
                <a:cs typeface="Rockwell"/>
              </a:rPr>
              <a:t> </a:t>
            </a:r>
            <a:r>
              <a:rPr sz="1900" spc="-5" dirty="0">
                <a:solidFill>
                  <a:srgbClr val="000099"/>
                </a:solidFill>
                <a:latin typeface="Rockwell"/>
                <a:cs typeface="Rockwell"/>
              </a:rPr>
              <a:t>Construction</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dirty="0">
                <a:solidFill>
                  <a:srgbClr val="000099"/>
                </a:solidFill>
                <a:latin typeface="Rockwell"/>
                <a:cs typeface="Rockwell"/>
              </a:rPr>
              <a:t>Electrical </a:t>
            </a:r>
            <a:r>
              <a:rPr sz="1900" spc="-20" dirty="0">
                <a:solidFill>
                  <a:srgbClr val="000099"/>
                </a:solidFill>
                <a:latin typeface="Rockwell"/>
                <a:cs typeface="Rockwell"/>
              </a:rPr>
              <a:t>Testing </a:t>
            </a:r>
            <a:r>
              <a:rPr sz="1900" spc="-5" dirty="0">
                <a:solidFill>
                  <a:srgbClr val="000099"/>
                </a:solidFill>
                <a:latin typeface="Rockwell"/>
                <a:cs typeface="Rockwell"/>
              </a:rPr>
              <a:t>and Oil &amp; Gas </a:t>
            </a:r>
            <a:r>
              <a:rPr sz="1900" spc="-25" dirty="0">
                <a:solidFill>
                  <a:srgbClr val="000099"/>
                </a:solidFill>
                <a:latin typeface="Rockwell"/>
                <a:cs typeface="Rockwell"/>
              </a:rPr>
              <a:t>Facility</a:t>
            </a:r>
            <a:r>
              <a:rPr sz="1900" spc="-35" dirty="0">
                <a:solidFill>
                  <a:srgbClr val="000099"/>
                </a:solidFill>
                <a:latin typeface="Rockwell"/>
                <a:cs typeface="Rockwell"/>
              </a:rPr>
              <a:t> </a:t>
            </a:r>
            <a:r>
              <a:rPr sz="1900" spc="-5" dirty="0">
                <a:solidFill>
                  <a:srgbClr val="000099"/>
                </a:solidFill>
                <a:latin typeface="Rockwell"/>
                <a:cs typeface="Rockwell"/>
              </a:rPr>
              <a:t>Commissioning</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spc="-45" dirty="0">
                <a:solidFill>
                  <a:srgbClr val="000099"/>
                </a:solidFill>
                <a:latin typeface="Rockwell"/>
                <a:cs typeface="Rockwell"/>
              </a:rPr>
              <a:t>Power </a:t>
            </a:r>
            <a:r>
              <a:rPr sz="1900" spc="-10" dirty="0">
                <a:solidFill>
                  <a:srgbClr val="000099"/>
                </a:solidFill>
                <a:latin typeface="Rockwell"/>
                <a:cs typeface="Rockwell"/>
              </a:rPr>
              <a:t>Generation </a:t>
            </a:r>
            <a:r>
              <a:rPr sz="1900" spc="-5" dirty="0">
                <a:solidFill>
                  <a:srgbClr val="000099"/>
                </a:solidFill>
                <a:latin typeface="Rockwell"/>
                <a:cs typeface="Rockwell"/>
              </a:rPr>
              <a:t>Plant </a:t>
            </a:r>
            <a:r>
              <a:rPr sz="1900" dirty="0">
                <a:solidFill>
                  <a:srgbClr val="000099"/>
                </a:solidFill>
                <a:latin typeface="Rockwell"/>
                <a:cs typeface="Rockwell"/>
              </a:rPr>
              <a:t>Construction, </a:t>
            </a:r>
            <a:r>
              <a:rPr sz="1900" spc="-5" dirty="0">
                <a:solidFill>
                  <a:srgbClr val="000099"/>
                </a:solidFill>
                <a:latin typeface="Rockwell"/>
                <a:cs typeface="Rockwell"/>
              </a:rPr>
              <a:t>Commissioning and</a:t>
            </a:r>
            <a:r>
              <a:rPr sz="1900" spc="-110" dirty="0">
                <a:solidFill>
                  <a:srgbClr val="000099"/>
                </a:solidFill>
                <a:latin typeface="Rockwell"/>
                <a:cs typeface="Rockwell"/>
              </a:rPr>
              <a:t> </a:t>
            </a:r>
            <a:r>
              <a:rPr sz="1900" spc="-5" dirty="0">
                <a:solidFill>
                  <a:srgbClr val="000099"/>
                </a:solidFill>
                <a:latin typeface="Rockwell"/>
                <a:cs typeface="Rockwell"/>
              </a:rPr>
              <a:t>Maintenance</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dirty="0">
                <a:solidFill>
                  <a:srgbClr val="000099"/>
                </a:solidFill>
                <a:latin typeface="Rockwell"/>
                <a:cs typeface="Rockwell"/>
              </a:rPr>
              <a:t>Electrical </a:t>
            </a:r>
            <a:r>
              <a:rPr sz="1900" spc="-5" dirty="0">
                <a:solidFill>
                  <a:srgbClr val="000099"/>
                </a:solidFill>
                <a:latin typeface="Rockwell"/>
                <a:cs typeface="Rockwell"/>
              </a:rPr>
              <a:t>and </a:t>
            </a:r>
            <a:r>
              <a:rPr sz="1900" dirty="0">
                <a:solidFill>
                  <a:srgbClr val="000099"/>
                </a:solidFill>
                <a:latin typeface="Rockwell"/>
                <a:cs typeface="Rockwell"/>
              </a:rPr>
              <a:t>Instrument </a:t>
            </a:r>
            <a:r>
              <a:rPr sz="1900" spc="-5" dirty="0">
                <a:solidFill>
                  <a:srgbClr val="000099"/>
                </a:solidFill>
                <a:latin typeface="Rockwell"/>
                <a:cs typeface="Rockwell"/>
              </a:rPr>
              <a:t>Skid </a:t>
            </a:r>
            <a:r>
              <a:rPr sz="1900" spc="-15" dirty="0">
                <a:solidFill>
                  <a:srgbClr val="000099"/>
                </a:solidFill>
                <a:latin typeface="Rockwell"/>
                <a:cs typeface="Rockwell"/>
              </a:rPr>
              <a:t>Assembly </a:t>
            </a:r>
            <a:r>
              <a:rPr sz="1900" spc="-5" dirty="0">
                <a:solidFill>
                  <a:srgbClr val="000099"/>
                </a:solidFill>
                <a:latin typeface="Rockwell"/>
                <a:cs typeface="Rockwell"/>
              </a:rPr>
              <a:t>– Fuel Gas </a:t>
            </a:r>
            <a:r>
              <a:rPr sz="1900" spc="-15" dirty="0">
                <a:solidFill>
                  <a:srgbClr val="000099"/>
                </a:solidFill>
                <a:latin typeface="Rockwell"/>
                <a:cs typeface="Rockwell"/>
              </a:rPr>
              <a:t>Measurement</a:t>
            </a:r>
            <a:r>
              <a:rPr sz="1900" spc="135" dirty="0">
                <a:solidFill>
                  <a:srgbClr val="000099"/>
                </a:solidFill>
                <a:latin typeface="Rockwell"/>
                <a:cs typeface="Rockwell"/>
              </a:rPr>
              <a:t> </a:t>
            </a:r>
            <a:r>
              <a:rPr sz="1900" spc="-5" dirty="0">
                <a:solidFill>
                  <a:srgbClr val="000099"/>
                </a:solidFill>
                <a:latin typeface="Rockwell"/>
                <a:cs typeface="Rockwell"/>
              </a:rPr>
              <a:t>Skids</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spc="-20" dirty="0">
                <a:solidFill>
                  <a:srgbClr val="000099"/>
                </a:solidFill>
                <a:latin typeface="Rockwell"/>
                <a:cs typeface="Rockwell"/>
              </a:rPr>
              <a:t>Temporary </a:t>
            </a:r>
            <a:r>
              <a:rPr sz="1900" spc="-45" dirty="0">
                <a:solidFill>
                  <a:srgbClr val="000099"/>
                </a:solidFill>
                <a:latin typeface="Rockwell"/>
                <a:cs typeface="Rockwell"/>
              </a:rPr>
              <a:t>Power </a:t>
            </a:r>
            <a:r>
              <a:rPr sz="1900" spc="-5" dirty="0">
                <a:solidFill>
                  <a:srgbClr val="000099"/>
                </a:solidFill>
                <a:latin typeface="Rockwell"/>
                <a:cs typeface="Rockwell"/>
              </a:rPr>
              <a:t>Skid </a:t>
            </a:r>
            <a:r>
              <a:rPr sz="1900" spc="-15" dirty="0">
                <a:solidFill>
                  <a:srgbClr val="000099"/>
                </a:solidFill>
                <a:latin typeface="Rockwell"/>
                <a:cs typeface="Rockwell"/>
              </a:rPr>
              <a:t>assembly </a:t>
            </a:r>
            <a:r>
              <a:rPr sz="1900" spc="-5" dirty="0">
                <a:solidFill>
                  <a:srgbClr val="000099"/>
                </a:solidFill>
                <a:latin typeface="Rockwell"/>
                <a:cs typeface="Rockwell"/>
              </a:rPr>
              <a:t>and</a:t>
            </a:r>
            <a:r>
              <a:rPr sz="1900" spc="95" dirty="0">
                <a:solidFill>
                  <a:srgbClr val="000099"/>
                </a:solidFill>
                <a:latin typeface="Rockwell"/>
                <a:cs typeface="Rockwell"/>
              </a:rPr>
              <a:t> </a:t>
            </a:r>
            <a:r>
              <a:rPr sz="1900" spc="-5" dirty="0">
                <a:solidFill>
                  <a:srgbClr val="000099"/>
                </a:solidFill>
                <a:latin typeface="Rockwell"/>
                <a:cs typeface="Rockwell"/>
              </a:rPr>
              <a:t>sales.</a:t>
            </a:r>
            <a:endParaRPr sz="1900" dirty="0">
              <a:latin typeface="Rockwell"/>
              <a:cs typeface="Rockwell"/>
            </a:endParaRPr>
          </a:p>
          <a:p>
            <a:pPr marL="195580" indent="-182880">
              <a:lnSpc>
                <a:spcPct val="100000"/>
              </a:lnSpc>
              <a:spcBef>
                <a:spcPts val="740"/>
              </a:spcBef>
              <a:buClr>
                <a:srgbClr val="000000"/>
              </a:buClr>
              <a:buSzPct val="84210"/>
              <a:buFont typeface="Arial"/>
              <a:buChar char="•"/>
              <a:tabLst>
                <a:tab pos="195580" algn="l"/>
              </a:tabLst>
            </a:pPr>
            <a:r>
              <a:rPr sz="1900" spc="-5" dirty="0">
                <a:solidFill>
                  <a:srgbClr val="000099"/>
                </a:solidFill>
                <a:latin typeface="Rockwell"/>
                <a:cs typeface="Rockwell"/>
              </a:rPr>
              <a:t>PLC &amp; DCS </a:t>
            </a:r>
            <a:r>
              <a:rPr sz="1900" dirty="0">
                <a:solidFill>
                  <a:srgbClr val="000099"/>
                </a:solidFill>
                <a:latin typeface="Rockwell"/>
                <a:cs typeface="Rockwell"/>
              </a:rPr>
              <a:t>Modifications </a:t>
            </a:r>
            <a:r>
              <a:rPr sz="1900" spc="-5" dirty="0">
                <a:solidFill>
                  <a:srgbClr val="000099"/>
                </a:solidFill>
                <a:latin typeface="Rockwell"/>
                <a:cs typeface="Rockwell"/>
              </a:rPr>
              <a:t>&amp; </a:t>
            </a:r>
            <a:r>
              <a:rPr sz="1900" spc="-10" dirty="0">
                <a:solidFill>
                  <a:srgbClr val="000099"/>
                </a:solidFill>
                <a:latin typeface="Rockwell"/>
                <a:cs typeface="Rockwell"/>
              </a:rPr>
              <a:t>Upgrades</a:t>
            </a:r>
            <a:endParaRPr sz="1900" dirty="0">
              <a:latin typeface="Rockwell"/>
              <a:cs typeface="Rockwell"/>
            </a:endParaRPr>
          </a:p>
          <a:p>
            <a:pPr marL="195580" indent="-182880">
              <a:lnSpc>
                <a:spcPct val="100000"/>
              </a:lnSpc>
              <a:spcBef>
                <a:spcPts val="750"/>
              </a:spcBef>
              <a:buClr>
                <a:srgbClr val="000000"/>
              </a:buClr>
              <a:buSzPct val="84210"/>
              <a:buFont typeface="Arial"/>
              <a:buChar char="•"/>
              <a:tabLst>
                <a:tab pos="195580" algn="l"/>
              </a:tabLst>
            </a:pPr>
            <a:r>
              <a:rPr sz="1900" spc="-5" dirty="0">
                <a:solidFill>
                  <a:srgbClr val="000099"/>
                </a:solidFill>
                <a:latin typeface="Rockwell"/>
                <a:cs typeface="Rockwell"/>
              </a:rPr>
              <a:t>Engineering, </a:t>
            </a:r>
            <a:r>
              <a:rPr sz="1900" spc="-20" dirty="0">
                <a:solidFill>
                  <a:srgbClr val="000099"/>
                </a:solidFill>
                <a:latin typeface="Rockwell"/>
                <a:cs typeface="Rockwell"/>
              </a:rPr>
              <a:t>Procurement </a:t>
            </a:r>
            <a:r>
              <a:rPr sz="1900" spc="-5" dirty="0">
                <a:solidFill>
                  <a:srgbClr val="000099"/>
                </a:solidFill>
                <a:latin typeface="Rockwell"/>
                <a:cs typeface="Rockwell"/>
              </a:rPr>
              <a:t>and </a:t>
            </a:r>
            <a:r>
              <a:rPr sz="1900" dirty="0">
                <a:solidFill>
                  <a:srgbClr val="000099"/>
                </a:solidFill>
                <a:latin typeface="Rockwell"/>
                <a:cs typeface="Rockwell"/>
              </a:rPr>
              <a:t>Construction </a:t>
            </a:r>
            <a:r>
              <a:rPr sz="1900" spc="5" dirty="0">
                <a:solidFill>
                  <a:srgbClr val="000099"/>
                </a:solidFill>
                <a:latin typeface="Rockwell"/>
                <a:cs typeface="Rockwell"/>
              </a:rPr>
              <a:t>-Turn </a:t>
            </a:r>
            <a:r>
              <a:rPr sz="1900" spc="-45" dirty="0">
                <a:solidFill>
                  <a:srgbClr val="000099"/>
                </a:solidFill>
                <a:latin typeface="Rockwell"/>
                <a:cs typeface="Rockwell"/>
              </a:rPr>
              <a:t>Key</a:t>
            </a:r>
            <a:r>
              <a:rPr sz="1900" spc="-180" dirty="0">
                <a:solidFill>
                  <a:srgbClr val="000099"/>
                </a:solidFill>
                <a:latin typeface="Rockwell"/>
                <a:cs typeface="Rockwell"/>
              </a:rPr>
              <a:t> </a:t>
            </a:r>
            <a:r>
              <a:rPr sz="1900" spc="-15" dirty="0">
                <a:solidFill>
                  <a:srgbClr val="000099"/>
                </a:solidFill>
                <a:latin typeface="Rockwell"/>
                <a:cs typeface="Rockwell"/>
              </a:rPr>
              <a:t>Projects</a:t>
            </a:r>
            <a:endParaRPr sz="1900" dirty="0">
              <a:latin typeface="Rockwell"/>
              <a:cs typeface="Rockwell"/>
            </a:endParaRPr>
          </a:p>
          <a:p>
            <a:pPr marL="195580" indent="-182880">
              <a:lnSpc>
                <a:spcPct val="100000"/>
              </a:lnSpc>
              <a:spcBef>
                <a:spcPts val="740"/>
              </a:spcBef>
              <a:buClr>
                <a:srgbClr val="000000"/>
              </a:buClr>
              <a:buSzPct val="84210"/>
              <a:buFont typeface="Arial"/>
              <a:buChar char="•"/>
              <a:tabLst>
                <a:tab pos="195580" algn="l"/>
              </a:tabLst>
            </a:pPr>
            <a:r>
              <a:rPr sz="1900" spc="-15" dirty="0">
                <a:solidFill>
                  <a:srgbClr val="000099"/>
                </a:solidFill>
                <a:latin typeface="Rockwell"/>
                <a:cs typeface="Rockwell"/>
              </a:rPr>
              <a:t>Emergency </a:t>
            </a:r>
            <a:r>
              <a:rPr sz="1900" spc="-20" dirty="0">
                <a:solidFill>
                  <a:srgbClr val="000099"/>
                </a:solidFill>
                <a:latin typeface="Rockwell"/>
                <a:cs typeface="Rockwell"/>
              </a:rPr>
              <a:t>Temporary </a:t>
            </a:r>
            <a:r>
              <a:rPr sz="1900" spc="-45" dirty="0">
                <a:solidFill>
                  <a:srgbClr val="000099"/>
                </a:solidFill>
                <a:latin typeface="Rockwell"/>
                <a:cs typeface="Rockwell"/>
              </a:rPr>
              <a:t>Power </a:t>
            </a:r>
            <a:r>
              <a:rPr sz="1900" spc="-10" dirty="0">
                <a:solidFill>
                  <a:srgbClr val="000099"/>
                </a:solidFill>
                <a:latin typeface="Rockwell"/>
                <a:cs typeface="Rockwell"/>
              </a:rPr>
              <a:t>Generation </a:t>
            </a:r>
            <a:r>
              <a:rPr sz="1900" spc="-5" dirty="0">
                <a:solidFill>
                  <a:srgbClr val="000099"/>
                </a:solidFill>
                <a:latin typeface="Rockwell"/>
                <a:cs typeface="Rockwell"/>
              </a:rPr>
              <a:t>- </a:t>
            </a:r>
            <a:r>
              <a:rPr sz="1900" spc="-10" dirty="0">
                <a:solidFill>
                  <a:srgbClr val="000099"/>
                </a:solidFill>
                <a:latin typeface="Rockwell"/>
                <a:cs typeface="Rockwell"/>
              </a:rPr>
              <a:t>Natural </a:t>
            </a:r>
            <a:r>
              <a:rPr sz="1900" spc="-5" dirty="0">
                <a:solidFill>
                  <a:srgbClr val="000099"/>
                </a:solidFill>
                <a:latin typeface="Rockwell"/>
                <a:cs typeface="Rockwell"/>
              </a:rPr>
              <a:t>Disasters –</a:t>
            </a:r>
            <a:r>
              <a:rPr sz="1900" spc="55" dirty="0">
                <a:solidFill>
                  <a:srgbClr val="000099"/>
                </a:solidFill>
                <a:latin typeface="Rockwell"/>
                <a:cs typeface="Rockwell"/>
              </a:rPr>
              <a:t> </a:t>
            </a:r>
            <a:r>
              <a:rPr sz="1900" spc="-5" dirty="0">
                <a:solidFill>
                  <a:srgbClr val="000099"/>
                </a:solidFill>
                <a:latin typeface="Rockwell"/>
                <a:cs typeface="Rockwell"/>
              </a:rPr>
              <a:t>Storms</a:t>
            </a:r>
            <a:endParaRPr sz="1900" dirty="0">
              <a:latin typeface="Rockwell"/>
              <a:cs typeface="Rockwell"/>
            </a:endParaRPr>
          </a:p>
          <a:p>
            <a:pPr marL="195580" indent="-182880">
              <a:lnSpc>
                <a:spcPct val="100000"/>
              </a:lnSpc>
              <a:spcBef>
                <a:spcPts val="745"/>
              </a:spcBef>
              <a:buClr>
                <a:srgbClr val="000000"/>
              </a:buClr>
              <a:buSzPct val="84210"/>
              <a:buFont typeface="Arial"/>
              <a:buChar char="•"/>
              <a:tabLst>
                <a:tab pos="195580" algn="l"/>
              </a:tabLst>
            </a:pPr>
            <a:r>
              <a:rPr sz="1900" spc="-5" dirty="0">
                <a:solidFill>
                  <a:srgbClr val="000099"/>
                </a:solidFill>
                <a:latin typeface="Rockwell"/>
                <a:cs typeface="Rockwell"/>
              </a:rPr>
              <a:t>Disaster Relief – </a:t>
            </a:r>
            <a:r>
              <a:rPr sz="1900" spc="-20" dirty="0">
                <a:solidFill>
                  <a:srgbClr val="000099"/>
                </a:solidFill>
                <a:latin typeface="Rockwell"/>
                <a:cs typeface="Rockwell"/>
              </a:rPr>
              <a:t>Ice/Water/Temporary </a:t>
            </a:r>
            <a:r>
              <a:rPr sz="1900" spc="-5" dirty="0">
                <a:solidFill>
                  <a:srgbClr val="000099"/>
                </a:solidFill>
                <a:latin typeface="Rockwell"/>
                <a:cs typeface="Rockwell"/>
              </a:rPr>
              <a:t>Housing/Man</a:t>
            </a:r>
            <a:r>
              <a:rPr sz="1900" spc="100" dirty="0">
                <a:solidFill>
                  <a:srgbClr val="000099"/>
                </a:solidFill>
                <a:latin typeface="Rockwell"/>
                <a:cs typeface="Rockwell"/>
              </a:rPr>
              <a:t> </a:t>
            </a:r>
            <a:r>
              <a:rPr sz="1900" spc="-5" dirty="0">
                <a:solidFill>
                  <a:srgbClr val="000099"/>
                </a:solidFill>
                <a:latin typeface="Rockwell"/>
                <a:cs typeface="Rockwell"/>
              </a:rPr>
              <a:t>Camps</a:t>
            </a:r>
            <a:endParaRPr sz="1900" dirty="0">
              <a:latin typeface="Rockwell"/>
              <a:cs typeface="Rockwell"/>
            </a:endParaRPr>
          </a:p>
        </p:txBody>
      </p:sp>
      <p:sp>
        <p:nvSpPr>
          <p:cNvPr id="6" name="Rectangle: Rounded Corners 5">
            <a:extLst>
              <a:ext uri="{FF2B5EF4-FFF2-40B4-BE49-F238E27FC236}">
                <a16:creationId xmlns:a16="http://schemas.microsoft.com/office/drawing/2014/main" id="{214A4AF3-4F6F-4915-AA73-828FD599743A}"/>
              </a:ext>
            </a:extLst>
          </p:cNvPr>
          <p:cNvSpPr/>
          <p:nvPr/>
        </p:nvSpPr>
        <p:spPr>
          <a:xfrm>
            <a:off x="9088757" y="4059936"/>
            <a:ext cx="2999611" cy="2535033"/>
          </a:xfrm>
          <a:prstGeom prst="roundRect">
            <a:avLst>
              <a:gd name="adj" fmla="val 10000"/>
            </a:avLst>
          </a:prstGeom>
          <a:blipFill rotWithShape="1">
            <a:blip r:embed="rId2"/>
            <a:stretch>
              <a:fillRect/>
            </a:stretch>
          </a:blipFill>
          <a:ln>
            <a:solidFill>
              <a:srgbClr val="EF3C42"/>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8" name="Title 1">
            <a:extLst>
              <a:ext uri="{FF2B5EF4-FFF2-40B4-BE49-F238E27FC236}">
                <a16:creationId xmlns:a16="http://schemas.microsoft.com/office/drawing/2014/main" id="{3E63CA06-1250-4751-9F45-4D4700BCF190}"/>
              </a:ext>
            </a:extLst>
          </p:cNvPr>
          <p:cNvSpPr txBox="1">
            <a:spLocks/>
          </p:cNvSpPr>
          <p:nvPr/>
        </p:nvSpPr>
        <p:spPr>
          <a:xfrm>
            <a:off x="1115122" y="502920"/>
            <a:ext cx="11195824" cy="960120"/>
          </a:xfrm>
          <a:prstGeom prst="rect">
            <a:avLst/>
          </a:prstGeom>
        </p:spPr>
        <p:txBody>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highlight>
                  <a:srgbClr val="FF00FF"/>
                </a:highlight>
              </a:rPr>
              <a:t> Additional Services Provided by RAS Affiliates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73232-039F-4E7A-A071-1C0D2DE82709}"/>
              </a:ext>
            </a:extLst>
          </p:cNvPr>
          <p:cNvSpPr/>
          <p:nvPr/>
        </p:nvSpPr>
        <p:spPr>
          <a:xfrm>
            <a:off x="2604655" y="2706255"/>
            <a:ext cx="9439563" cy="11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RAS Services, LLC</a:t>
            </a:r>
          </a:p>
        </p:txBody>
      </p:sp>
      <p:sp>
        <p:nvSpPr>
          <p:cNvPr id="3" name="Oval 2">
            <a:extLst>
              <a:ext uri="{FF2B5EF4-FFF2-40B4-BE49-F238E27FC236}">
                <a16:creationId xmlns:a16="http://schemas.microsoft.com/office/drawing/2014/main" id="{851A1B58-2EDE-4EF9-AAD8-E6DDEBFF29D2}"/>
              </a:ext>
            </a:extLst>
          </p:cNvPr>
          <p:cNvSpPr/>
          <p:nvPr/>
        </p:nvSpPr>
        <p:spPr>
          <a:xfrm>
            <a:off x="5401646" y="4180266"/>
            <a:ext cx="3379327" cy="13839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RAS Project Management</a:t>
            </a:r>
          </a:p>
        </p:txBody>
      </p:sp>
      <p:sp>
        <p:nvSpPr>
          <p:cNvPr id="4" name="Oval 3">
            <a:extLst>
              <a:ext uri="{FF2B5EF4-FFF2-40B4-BE49-F238E27FC236}">
                <a16:creationId xmlns:a16="http://schemas.microsoft.com/office/drawing/2014/main" id="{87DF3BB3-E2B3-4720-97C0-21C6D5DC36AA}"/>
              </a:ext>
            </a:extLst>
          </p:cNvPr>
          <p:cNvSpPr/>
          <p:nvPr/>
        </p:nvSpPr>
        <p:spPr>
          <a:xfrm>
            <a:off x="3207313" y="5475297"/>
            <a:ext cx="3006252" cy="13030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RAS Project Support Services</a:t>
            </a:r>
          </a:p>
        </p:txBody>
      </p:sp>
      <p:sp>
        <p:nvSpPr>
          <p:cNvPr id="5" name="Oval 4">
            <a:extLst>
              <a:ext uri="{FF2B5EF4-FFF2-40B4-BE49-F238E27FC236}">
                <a16:creationId xmlns:a16="http://schemas.microsoft.com/office/drawing/2014/main" id="{C694F068-DDE6-44BC-BAF9-700FBE0B1AEA}"/>
              </a:ext>
            </a:extLst>
          </p:cNvPr>
          <p:cNvSpPr/>
          <p:nvPr/>
        </p:nvSpPr>
        <p:spPr>
          <a:xfrm>
            <a:off x="8034528" y="5519744"/>
            <a:ext cx="3108960" cy="13030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RAS Fabrication &amp; Field Services</a:t>
            </a:r>
          </a:p>
        </p:txBody>
      </p:sp>
      <p:cxnSp>
        <p:nvCxnSpPr>
          <p:cNvPr id="7" name="Straight Connector 6">
            <a:extLst>
              <a:ext uri="{FF2B5EF4-FFF2-40B4-BE49-F238E27FC236}">
                <a16:creationId xmlns:a16="http://schemas.microsoft.com/office/drawing/2014/main" id="{C63FA194-A3AE-4C20-AD75-9DA77A66062C}"/>
              </a:ext>
            </a:extLst>
          </p:cNvPr>
          <p:cNvCxnSpPr>
            <a:cxnSpLocks/>
          </p:cNvCxnSpPr>
          <p:nvPr/>
        </p:nvCxnSpPr>
        <p:spPr>
          <a:xfrm flipV="1">
            <a:off x="4434994" y="4806915"/>
            <a:ext cx="862149" cy="6357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E91399-2A4C-41A6-ABB4-46CB7788B9F8}"/>
              </a:ext>
            </a:extLst>
          </p:cNvPr>
          <p:cNvCxnSpPr>
            <a:cxnSpLocks/>
          </p:cNvCxnSpPr>
          <p:nvPr/>
        </p:nvCxnSpPr>
        <p:spPr>
          <a:xfrm flipH="1" flipV="1">
            <a:off x="8780973" y="4872231"/>
            <a:ext cx="966652" cy="57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8A50A7-47CC-4822-91D6-71CF6D8A8198}"/>
              </a:ext>
            </a:extLst>
          </p:cNvPr>
          <p:cNvCxnSpPr>
            <a:cxnSpLocks/>
          </p:cNvCxnSpPr>
          <p:nvPr/>
        </p:nvCxnSpPr>
        <p:spPr>
          <a:xfrm flipV="1">
            <a:off x="6262334" y="6146636"/>
            <a:ext cx="177219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view of a city&#10;&#10;Description automatically generated">
            <a:extLst>
              <a:ext uri="{FF2B5EF4-FFF2-40B4-BE49-F238E27FC236}">
                <a16:creationId xmlns:a16="http://schemas.microsoft.com/office/drawing/2014/main" id="{C2B6BAB5-1709-4479-930D-4F4EF405C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218" y="-103295"/>
            <a:ext cx="6650182" cy="2463567"/>
          </a:xfrm>
          <a:prstGeom prst="rect">
            <a:avLst/>
          </a:prstGeom>
        </p:spPr>
      </p:pic>
    </p:spTree>
    <p:extLst>
      <p:ext uri="{BB962C8B-B14F-4D97-AF65-F5344CB8AC3E}">
        <p14:creationId xmlns:p14="http://schemas.microsoft.com/office/powerpoint/2010/main" val="775794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8" name="Google Shape;208;p27"/>
          <p:cNvSpPr txBox="1"/>
          <p:nvPr/>
        </p:nvSpPr>
        <p:spPr>
          <a:xfrm>
            <a:off x="3397148" y="1883664"/>
            <a:ext cx="8444332" cy="1330075"/>
          </a:xfrm>
          <a:prstGeom prst="rect">
            <a:avLst/>
          </a:prstGeom>
          <a:noFill/>
          <a:ln>
            <a:noFill/>
          </a:ln>
        </p:spPr>
        <p:txBody>
          <a:bodyPr spcFirstLastPara="1" wrap="square" lIns="0" tIns="0" rIns="0" bIns="0" anchor="t" anchorCtr="0">
            <a:noAutofit/>
          </a:bodyPr>
          <a:lstStyle/>
          <a:p>
            <a:pPr marL="0" lvl="1">
              <a:buClr>
                <a:srgbClr val="535353"/>
              </a:buClr>
              <a:buSzPts val="1800"/>
            </a:pPr>
            <a:r>
              <a:rPr lang="en-US" sz="2400" b="1" dirty="0">
                <a:solidFill>
                  <a:srgbClr val="535353"/>
                </a:solidFill>
                <a:latin typeface="Arial"/>
                <a:ea typeface="Arial"/>
                <a:cs typeface="Arial"/>
                <a:sym typeface="Arial"/>
              </a:rPr>
              <a:t>RAS Services, LLC has generated 100’s of contacts and references over many years.  These contacts are kept confidential.  Many are willing to provide reference for RAS capabilities upon request for a specific RFQ,  Project or industry. </a:t>
            </a:r>
          </a:p>
          <a:p>
            <a:pPr marL="0" lvl="1">
              <a:buClr>
                <a:srgbClr val="535353"/>
              </a:buClr>
              <a:buSzPts val="1800"/>
            </a:pPr>
            <a:r>
              <a:rPr lang="en-US" sz="2400" b="1" dirty="0">
                <a:solidFill>
                  <a:srgbClr val="535353"/>
                </a:solidFill>
                <a:latin typeface="Arial"/>
                <a:cs typeface="Arial"/>
                <a:sym typeface="Arial"/>
              </a:rPr>
              <a:t>These contact and references can be available upon                       request</a:t>
            </a:r>
            <a:r>
              <a:rPr lang="en-US" dirty="0">
                <a:solidFill>
                  <a:srgbClr val="535353"/>
                </a:solidFill>
                <a:latin typeface="Arial"/>
                <a:cs typeface="Arial"/>
                <a:sym typeface="Arial"/>
              </a:rPr>
              <a:t>.</a:t>
            </a:r>
            <a:endParaRPr lang="en-US" dirty="0"/>
          </a:p>
        </p:txBody>
      </p:sp>
      <p:sp>
        <p:nvSpPr>
          <p:cNvPr id="10" name="Rectangle 9">
            <a:extLst>
              <a:ext uri="{FF2B5EF4-FFF2-40B4-BE49-F238E27FC236}">
                <a16:creationId xmlns:a16="http://schemas.microsoft.com/office/drawing/2014/main" id="{A23BDC31-82D7-47FB-8E6D-90046973A815}"/>
              </a:ext>
            </a:extLst>
          </p:cNvPr>
          <p:cNvSpPr/>
          <p:nvPr/>
        </p:nvSpPr>
        <p:spPr>
          <a:xfrm>
            <a:off x="2048257" y="192025"/>
            <a:ext cx="9995962" cy="10382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RAS Services, LLC</a:t>
            </a:r>
          </a:p>
        </p:txBody>
      </p:sp>
      <p:pic>
        <p:nvPicPr>
          <p:cNvPr id="3" name="Picture 2" descr="A picture containing man, boy, table, young&#10;&#10;Description automatically generated">
            <a:extLst>
              <a:ext uri="{FF2B5EF4-FFF2-40B4-BE49-F238E27FC236}">
                <a16:creationId xmlns:a16="http://schemas.microsoft.com/office/drawing/2014/main" id="{8439B219-60B3-459F-8DC7-E77C70FC6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560" y="4148518"/>
            <a:ext cx="4275392" cy="2133409"/>
          </a:xfrm>
          <a:prstGeom prst="rect">
            <a:avLst/>
          </a:prstGeom>
        </p:spPr>
      </p:pic>
      <p:sp>
        <p:nvSpPr>
          <p:cNvPr id="13" name="TextBox 12">
            <a:extLst>
              <a:ext uri="{FF2B5EF4-FFF2-40B4-BE49-F238E27FC236}">
                <a16:creationId xmlns:a16="http://schemas.microsoft.com/office/drawing/2014/main" id="{4A3E944B-6FD7-4FC4-A78B-9733BF2D0837}"/>
              </a:ext>
            </a:extLst>
          </p:cNvPr>
          <p:cNvSpPr txBox="1"/>
          <p:nvPr/>
        </p:nvSpPr>
        <p:spPr>
          <a:xfrm>
            <a:off x="7379208" y="6355080"/>
            <a:ext cx="466912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751CFE-2C79-469D-88D7-71E4E46104B3}"/>
              </a:ext>
            </a:extLst>
          </p:cNvPr>
          <p:cNvSpPr>
            <a:spLocks noGrp="1"/>
          </p:cNvSpPr>
          <p:nvPr>
            <p:ph idx="1"/>
          </p:nvPr>
        </p:nvSpPr>
        <p:spPr>
          <a:xfrm>
            <a:off x="1320800" y="1825625"/>
            <a:ext cx="10806544" cy="4575175"/>
          </a:xfrm>
        </p:spPr>
        <p:txBody>
          <a:bodyPr>
            <a:normAutofit/>
          </a:bodyPr>
          <a:lstStyle/>
          <a:p>
            <a:r>
              <a:rPr lang="en-US" dirty="0"/>
              <a:t>Established 2001</a:t>
            </a:r>
          </a:p>
          <a:p>
            <a:r>
              <a:rPr lang="en-US" dirty="0"/>
              <a:t>Serving Food-Beverage, Paper, Power, Fertilizer, Steel, Chemical, LNG, Petro-Chem, Oil &amp; Gas industries.</a:t>
            </a:r>
          </a:p>
          <a:p>
            <a:r>
              <a:rPr lang="en-US" dirty="0"/>
              <a:t>Providing Project Management, Project Support, Construction Management, Construction Personnel, Engineering and Fabrication Services. </a:t>
            </a:r>
          </a:p>
          <a:p>
            <a:r>
              <a:rPr lang="en-US" dirty="0"/>
              <a:t>Proven success with Project Services including sourcing and brokerage of new and used equipment both domestic and abroad.  Structural/Civil/Process/Environmental Engineering.</a:t>
            </a:r>
          </a:p>
          <a:p>
            <a:r>
              <a:rPr lang="en-US" dirty="0"/>
              <a:t>On-time, On budget track record for Engineering, Procurement, Fabrication and Installation services for Capital Projects and Turnarounds.</a:t>
            </a:r>
          </a:p>
          <a:p>
            <a:endParaRPr lang="en-US" dirty="0"/>
          </a:p>
        </p:txBody>
      </p:sp>
      <p:sp>
        <p:nvSpPr>
          <p:cNvPr id="4" name="Rectangle 3">
            <a:extLst>
              <a:ext uri="{FF2B5EF4-FFF2-40B4-BE49-F238E27FC236}">
                <a16:creationId xmlns:a16="http://schemas.microsoft.com/office/drawing/2014/main" id="{6260731C-D490-43B1-945C-C05B627ADA5D}"/>
              </a:ext>
            </a:extLst>
          </p:cNvPr>
          <p:cNvSpPr/>
          <p:nvPr/>
        </p:nvSpPr>
        <p:spPr>
          <a:xfrm>
            <a:off x="2198255" y="157017"/>
            <a:ext cx="7841673" cy="1228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RAS Services, LLC</a:t>
            </a:r>
          </a:p>
        </p:txBody>
      </p:sp>
      <p:sp>
        <p:nvSpPr>
          <p:cNvPr id="5" name="TextBox 4">
            <a:extLst>
              <a:ext uri="{FF2B5EF4-FFF2-40B4-BE49-F238E27FC236}">
                <a16:creationId xmlns:a16="http://schemas.microsoft.com/office/drawing/2014/main" id="{536D435D-BDB4-4B1B-8381-076E4A28F77B}"/>
              </a:ext>
            </a:extLst>
          </p:cNvPr>
          <p:cNvSpPr txBox="1"/>
          <p:nvPr/>
        </p:nvSpPr>
        <p:spPr>
          <a:xfrm>
            <a:off x="4732934" y="6355080"/>
            <a:ext cx="7315400"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asmith@rasservices.com </a:t>
            </a:r>
            <a:r>
              <a:rPr lang="en-US" sz="1000" b="1" dirty="0">
                <a:latin typeface="Arial" panose="020B0604020202020204" pitchFamily="34" charset="0"/>
                <a:cs typeface="Arial" panose="020B0604020202020204" pitchFamily="34" charset="0"/>
              </a:rPr>
              <a:t>      361-407-1868        www.rasprojectservices.com</a:t>
            </a:r>
          </a:p>
        </p:txBody>
      </p:sp>
    </p:spTree>
    <p:extLst>
      <p:ext uri="{BB962C8B-B14F-4D97-AF65-F5344CB8AC3E}">
        <p14:creationId xmlns:p14="http://schemas.microsoft.com/office/powerpoint/2010/main" val="192503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56"/>
          <p:cNvSpPr txBox="1"/>
          <p:nvPr/>
        </p:nvSpPr>
        <p:spPr>
          <a:xfrm>
            <a:off x="1963401" y="1067093"/>
            <a:ext cx="10097536" cy="38889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defTabSz="321457">
              <a:defRPr sz="1800">
                <a:solidFill>
                  <a:srgbClr val="535353"/>
                </a:solidFill>
                <a:latin typeface="Gotham"/>
                <a:ea typeface="Gotham"/>
                <a:cs typeface="Gotham"/>
                <a:sym typeface="Gotham"/>
              </a:defRPr>
            </a:pPr>
            <a:r>
              <a:rPr lang="en-US" sz="1600" b="1" dirty="0"/>
              <a:t>Estimation / Scope / Budget / Work package Development </a:t>
            </a:r>
            <a:r>
              <a:rPr lang="en-US" sz="1300" dirty="0"/>
              <a:t>– RAS Services has Certified Estimating Professionals available to provide project services during the developmental stages and detailed work packages for project execution. Our team utilizes the most current estimating software with multiple databases including industrial, commercial and specialty services in order to produce the most accurate industry specific estimates.   </a:t>
            </a:r>
          </a:p>
          <a:p>
            <a:pPr defTabSz="321457">
              <a:defRPr sz="1800">
                <a:solidFill>
                  <a:srgbClr val="535353"/>
                </a:solidFill>
                <a:latin typeface="Gotham"/>
                <a:ea typeface="Gotham"/>
                <a:cs typeface="Gotham"/>
                <a:sym typeface="Gotham"/>
              </a:defRPr>
            </a:pPr>
            <a:endParaRPr lang="en-US" sz="1300" dirty="0"/>
          </a:p>
          <a:p>
            <a:pPr defTabSz="321457">
              <a:defRPr sz="1800">
                <a:solidFill>
                  <a:srgbClr val="535353"/>
                </a:solidFill>
                <a:latin typeface="Gotham"/>
                <a:ea typeface="Gotham"/>
                <a:cs typeface="Gotham"/>
                <a:sym typeface="Gotham"/>
              </a:defRPr>
            </a:pPr>
            <a:r>
              <a:rPr lang="en-US" sz="1600" b="1" dirty="0"/>
              <a:t>Scheduling</a:t>
            </a:r>
            <a:r>
              <a:rPr lang="en-US" sz="1300" dirty="0"/>
              <a:t> – RAS Services has Planning &amp; Scheduling Professionals on staff to provide detailed logic driven schedules that accurately forecast project execution, cash flows and resource requirements for a project. We work closely with the execution team in order to plan the most effective utilization of resources and produce accurate forecasts for remaining project cost and duration.</a:t>
            </a:r>
          </a:p>
          <a:p>
            <a:pPr defTabSz="321457">
              <a:defRPr sz="1800">
                <a:solidFill>
                  <a:srgbClr val="535353"/>
                </a:solidFill>
                <a:latin typeface="Gotham"/>
                <a:ea typeface="Gotham"/>
                <a:cs typeface="Gotham"/>
                <a:sym typeface="Gotham"/>
              </a:defRPr>
            </a:pPr>
            <a:endParaRPr lang="en-US" sz="1300" dirty="0"/>
          </a:p>
          <a:p>
            <a:pPr defTabSz="321457">
              <a:defRPr sz="1800">
                <a:solidFill>
                  <a:srgbClr val="535353"/>
                </a:solidFill>
                <a:latin typeface="Gotham"/>
                <a:ea typeface="Gotham"/>
                <a:cs typeface="Gotham"/>
                <a:sym typeface="Gotham"/>
              </a:defRPr>
            </a:pPr>
            <a:r>
              <a:rPr lang="en-US" sz="1600" b="1" dirty="0"/>
              <a:t>Constructability Reviews </a:t>
            </a:r>
            <a:r>
              <a:rPr lang="en-US" sz="1300" dirty="0"/>
              <a:t>- RAS Services has a team of seasoned construction professionals with experience in performing detailed page by page reviews of construction drawings the determine constructability, means &amp; methods, engineering completeness, engineering deficiencies and provide general input to make project execution more efficient.</a:t>
            </a:r>
          </a:p>
          <a:p>
            <a:pPr defTabSz="321457">
              <a:defRPr sz="1800">
                <a:solidFill>
                  <a:srgbClr val="535353"/>
                </a:solidFill>
                <a:latin typeface="Gotham"/>
                <a:ea typeface="Gotham"/>
                <a:cs typeface="Gotham"/>
                <a:sym typeface="Gotham"/>
              </a:defRPr>
            </a:pPr>
            <a:endParaRPr lang="en-US" sz="1300" dirty="0"/>
          </a:p>
          <a:p>
            <a:pPr defTabSz="321457">
              <a:defRPr sz="1800">
                <a:solidFill>
                  <a:srgbClr val="535353"/>
                </a:solidFill>
                <a:latin typeface="Gotham"/>
                <a:ea typeface="Gotham"/>
                <a:cs typeface="Gotham"/>
                <a:sym typeface="Gotham"/>
              </a:defRPr>
            </a:pPr>
            <a:r>
              <a:rPr lang="en-US" sz="1600" b="1" dirty="0"/>
              <a:t>Construction Management </a:t>
            </a:r>
            <a:r>
              <a:rPr lang="en-US" sz="1300" dirty="0"/>
              <a:t>- RAS Services has experienced staff available to assist project owner in the execution of tasks from  day to day  plant operations to the execution of complex construction projects. We support activities including: Procurement, Expediating, Project Controls, Construction Execution, Quality Control, Construction Inspection and Commissioning Assistance.</a:t>
            </a:r>
          </a:p>
          <a:p>
            <a:pPr defTabSz="321457">
              <a:defRPr sz="1800">
                <a:solidFill>
                  <a:srgbClr val="535353"/>
                </a:solidFill>
                <a:latin typeface="Gotham"/>
                <a:ea typeface="Gotham"/>
                <a:cs typeface="Gotham"/>
                <a:sym typeface="Gotham"/>
              </a:defRPr>
            </a:pPr>
            <a:endParaRPr lang="en-US" sz="1300" dirty="0"/>
          </a:p>
          <a:p>
            <a:pPr defTabSz="321457">
              <a:defRPr sz="1800">
                <a:solidFill>
                  <a:srgbClr val="535353"/>
                </a:solidFill>
                <a:latin typeface="Gotham"/>
                <a:ea typeface="Gotham"/>
                <a:cs typeface="Gotham"/>
                <a:sym typeface="Gotham"/>
              </a:defRPr>
            </a:pPr>
            <a:r>
              <a:rPr lang="en-US" sz="1600" b="1" dirty="0"/>
              <a:t>Field Office Staff </a:t>
            </a:r>
            <a:r>
              <a:rPr lang="en-US" sz="1300" dirty="0"/>
              <a:t>- RAS Services has experienced office personnel available to support both short and long term administrative needs. Our services include Personal Assistants, Clerks, Document Control and General Office Support.</a:t>
            </a:r>
          </a:p>
          <a:p>
            <a:pPr defTabSz="321457">
              <a:defRPr sz="1800">
                <a:solidFill>
                  <a:srgbClr val="535353"/>
                </a:solidFill>
                <a:latin typeface="Gotham"/>
                <a:ea typeface="Gotham"/>
                <a:cs typeface="Gotham"/>
                <a:sym typeface="Gotham"/>
              </a:defRPr>
            </a:pPr>
            <a:endParaRPr lang="en-US" sz="1266" b="1" dirty="0"/>
          </a:p>
          <a:p>
            <a:pPr defTabSz="321457">
              <a:defRPr sz="1800">
                <a:solidFill>
                  <a:srgbClr val="535353"/>
                </a:solidFill>
                <a:latin typeface="Gotham"/>
                <a:ea typeface="Gotham"/>
                <a:cs typeface="Gotham"/>
                <a:sym typeface="Gotham"/>
              </a:defRPr>
            </a:pPr>
            <a:endParaRPr lang="en-US" sz="1266" b="1" dirty="0"/>
          </a:p>
          <a:p>
            <a:pPr defTabSz="321457">
              <a:defRPr sz="1800">
                <a:solidFill>
                  <a:srgbClr val="535353"/>
                </a:solidFill>
                <a:latin typeface="Gotham"/>
                <a:ea typeface="Gotham"/>
                <a:cs typeface="Gotham"/>
                <a:sym typeface="Gotham"/>
              </a:defRPr>
            </a:pPr>
            <a:r>
              <a:rPr lang="en-US" sz="1266" b="1" dirty="0"/>
              <a:t> </a:t>
            </a:r>
            <a:endParaRPr sz="1266" b="1" dirty="0"/>
          </a:p>
        </p:txBody>
      </p:sp>
      <p:sp>
        <p:nvSpPr>
          <p:cNvPr id="155" name="Shape 52"/>
          <p:cNvSpPr txBox="1"/>
          <p:nvPr/>
        </p:nvSpPr>
        <p:spPr>
          <a:xfrm>
            <a:off x="1750178" y="6445309"/>
            <a:ext cx="5793960" cy="19107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marR="321457" defTabSz="321457">
              <a:tabLst>
                <a:tab pos="2089473" algn="r"/>
                <a:tab pos="4178945" algn="r"/>
              </a:tabLst>
              <a:defRPr sz="1100">
                <a:latin typeface="Gotham Medium"/>
                <a:ea typeface="Gotham Medium"/>
                <a:cs typeface="Gotham Medium"/>
                <a:sym typeface="Gotham Medium"/>
              </a:defRPr>
            </a:pPr>
            <a:endParaRPr sz="773" dirty="0"/>
          </a:p>
        </p:txBody>
      </p:sp>
      <p:sp>
        <p:nvSpPr>
          <p:cNvPr id="160" name="Shape 50"/>
          <p:cNvSpPr txBox="1"/>
          <p:nvPr/>
        </p:nvSpPr>
        <p:spPr>
          <a:xfrm>
            <a:off x="1798290" y="543238"/>
            <a:ext cx="165110" cy="56457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457200">
              <a:defRPr sz="4000" b="1">
                <a:solidFill>
                  <a:srgbClr val="FFFFFF"/>
                </a:solidFill>
                <a:latin typeface="Gotham"/>
                <a:ea typeface="Gotham"/>
                <a:cs typeface="Gotham"/>
                <a:sym typeface="Gotham"/>
              </a:defRPr>
            </a:lvl1pPr>
          </a:lstStyle>
          <a:p>
            <a:r>
              <a:rPr lang="en-US" sz="3200" dirty="0"/>
              <a:t> </a:t>
            </a:r>
            <a:endParaRPr sz="3200" dirty="0"/>
          </a:p>
        </p:txBody>
      </p:sp>
      <p:sp>
        <p:nvSpPr>
          <p:cNvPr id="9" name="Title 1">
            <a:extLst>
              <a:ext uri="{FF2B5EF4-FFF2-40B4-BE49-F238E27FC236}">
                <a16:creationId xmlns:a16="http://schemas.microsoft.com/office/drawing/2014/main" id="{7504C315-91B6-4D1C-B798-316B32A95448}"/>
              </a:ext>
            </a:extLst>
          </p:cNvPr>
          <p:cNvSpPr txBox="1">
            <a:spLocks/>
          </p:cNvSpPr>
          <p:nvPr/>
        </p:nvSpPr>
        <p:spPr>
          <a:xfrm>
            <a:off x="2927927" y="292607"/>
            <a:ext cx="6024049" cy="774485"/>
          </a:xfrm>
          <a:prstGeom prst="rect">
            <a:avLst/>
          </a:prstGeom>
          <a:effectLst/>
        </p:spPr>
        <p:txBody>
          <a:bodyPr vert="horz" lIns="91440" tIns="45720" rIns="91440" bIns="45720" rtlCol="0" anchor="b">
            <a:normAutofit fontScale="55000" lnSpcReduction="20000"/>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highlight>
                  <a:srgbClr val="FF00FF"/>
                </a:highlight>
              </a:rPr>
              <a:t>RAS Project Services - Brokered </a:t>
            </a:r>
          </a:p>
        </p:txBody>
      </p:sp>
      <p:sp>
        <p:nvSpPr>
          <p:cNvPr id="10" name="Rectangle: Rounded Corners 9">
            <a:extLst>
              <a:ext uri="{FF2B5EF4-FFF2-40B4-BE49-F238E27FC236}">
                <a16:creationId xmlns:a16="http://schemas.microsoft.com/office/drawing/2014/main" id="{A50D7978-9130-4910-832E-EF12C61AF8FD}"/>
              </a:ext>
            </a:extLst>
          </p:cNvPr>
          <p:cNvSpPr/>
          <p:nvPr/>
        </p:nvSpPr>
        <p:spPr>
          <a:xfrm>
            <a:off x="4778993" y="5093250"/>
            <a:ext cx="2765145" cy="1764750"/>
          </a:xfrm>
          <a:prstGeom prst="roundRect">
            <a:avLst>
              <a:gd name="adj" fmla="val 10000"/>
            </a:avLst>
          </a:prstGeom>
          <a:blipFill rotWithShape="1">
            <a:blip r:embed="rId2"/>
            <a:stretch>
              <a:fillRect/>
            </a:stretch>
          </a:blipFill>
          <a:ln>
            <a:solidFill>
              <a:srgbClr val="EF3C42"/>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pic>
        <p:nvPicPr>
          <p:cNvPr id="5" name="Picture 4" descr="A group of people posing for the camera&#10;&#10;Description automatically generated">
            <a:extLst>
              <a:ext uri="{FF2B5EF4-FFF2-40B4-BE49-F238E27FC236}">
                <a16:creationId xmlns:a16="http://schemas.microsoft.com/office/drawing/2014/main" id="{C87CA460-F243-4155-9665-03289D295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416" y="5093250"/>
            <a:ext cx="3148584" cy="1764750"/>
          </a:xfrm>
          <a:prstGeom prst="rect">
            <a:avLst/>
          </a:prstGeom>
        </p:spPr>
      </p:pic>
      <p:sp>
        <p:nvSpPr>
          <p:cNvPr id="15" name="TextBox 14">
            <a:extLst>
              <a:ext uri="{FF2B5EF4-FFF2-40B4-BE49-F238E27FC236}">
                <a16:creationId xmlns:a16="http://schemas.microsoft.com/office/drawing/2014/main" id="{F04DB445-79CA-4C09-A9E4-54BBF6AC0386}"/>
              </a:ext>
            </a:extLst>
          </p:cNvPr>
          <p:cNvSpPr txBox="1"/>
          <p:nvPr/>
        </p:nvSpPr>
        <p:spPr>
          <a:xfrm>
            <a:off x="-36576" y="6436333"/>
            <a:ext cx="3386938"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asmith@rasservices.com   </a:t>
            </a:r>
            <a:r>
              <a:rPr lang="en-US" sz="1000" b="1" dirty="0">
                <a:latin typeface="Arial" panose="020B0604020202020204" pitchFamily="34" charset="0"/>
                <a:cs typeface="Arial" panose="020B0604020202020204" pitchFamily="34" charset="0"/>
              </a:rPr>
              <a:t>361-407-1868        www.rasprojectservices.com</a:t>
            </a:r>
          </a:p>
        </p:txBody>
      </p:sp>
    </p:spTree>
    <p:extLst>
      <p:ext uri="{BB962C8B-B14F-4D97-AF65-F5344CB8AC3E}">
        <p14:creationId xmlns:p14="http://schemas.microsoft.com/office/powerpoint/2010/main" val="844731940"/>
      </p:ext>
    </p:extLst>
  </p:cSld>
  <p:clrMapOvr>
    <a:masterClrMapping/>
  </p:clrMapOvr>
  <mc:AlternateContent xmlns:mc="http://schemas.openxmlformats.org/markup-compatibility/2006" xmlns:p14="http://schemas.microsoft.com/office/powerpoint/2010/main">
    <mc:Choice Requires="p14">
      <p:transition spd="slow" p14:dur="2000" advTm="26103"/>
    </mc:Choice>
    <mc:Fallback xmlns="">
      <p:transition spd="slow" advTm="261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D7EC4D-DD2A-41E9-857C-EF4FFE95AD94}" type="slidenum">
              <a:rPr lang="en-US" smtClean="0"/>
              <a:pPr/>
              <a:t>5</a:t>
            </a:fld>
            <a:endParaRPr lang="en-US" dirty="0"/>
          </a:p>
        </p:txBody>
      </p:sp>
      <p:graphicFrame>
        <p:nvGraphicFramePr>
          <p:cNvPr id="6" name="Content Placeholder 5"/>
          <p:cNvGraphicFramePr>
            <a:graphicFrameLocks noGrp="1"/>
          </p:cNvGraphicFramePr>
          <p:nvPr>
            <p:ph idx="4294967295"/>
          </p:nvPr>
        </p:nvGraphicFramePr>
        <p:xfrm>
          <a:off x="0" y="1508125"/>
          <a:ext cx="8870950" cy="2195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reeform 2"/>
          <p:cNvSpPr/>
          <p:nvPr/>
        </p:nvSpPr>
        <p:spPr>
          <a:xfrm>
            <a:off x="220163" y="3989486"/>
            <a:ext cx="2418760" cy="380160"/>
          </a:xfrm>
          <a:custGeom>
            <a:avLst/>
            <a:gdLst>
              <a:gd name="connsiteX0" fmla="*/ 0 w 2015633"/>
              <a:gd name="connsiteY0" fmla="*/ 0 h 316800"/>
              <a:gd name="connsiteX1" fmla="*/ 2015633 w 2015633"/>
              <a:gd name="connsiteY1" fmla="*/ 0 h 316800"/>
              <a:gd name="connsiteX2" fmla="*/ 2015633 w 2015633"/>
              <a:gd name="connsiteY2" fmla="*/ 316800 h 316800"/>
              <a:gd name="connsiteX3" fmla="*/ 0 w 2015633"/>
              <a:gd name="connsiteY3" fmla="*/ 316800 h 316800"/>
              <a:gd name="connsiteX4" fmla="*/ 0 w 2015633"/>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633" h="316800">
                <a:moveTo>
                  <a:pt x="0" y="0"/>
                </a:moveTo>
                <a:lnTo>
                  <a:pt x="2015633" y="0"/>
                </a:lnTo>
                <a:lnTo>
                  <a:pt x="2015633" y="316800"/>
                </a:lnTo>
                <a:lnTo>
                  <a:pt x="0" y="316800"/>
                </a:lnTo>
                <a:lnTo>
                  <a:pt x="0" y="0"/>
                </a:lnTo>
                <a:close/>
              </a:path>
            </a:pathLst>
          </a:custGeom>
          <a:solidFill>
            <a:srgbClr val="F23B41"/>
          </a:solidFill>
          <a:ln w="28575">
            <a:solidFill>
              <a:srgbClr val="EF3C4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482" tIns="68275" rIns="119482" bIns="68275" numCol="1" spcCol="1270" anchor="ctr" anchorCtr="0">
            <a:noAutofit/>
          </a:bodyPr>
          <a:lstStyle/>
          <a:p>
            <a:pPr algn="ctr" defTabSz="746760">
              <a:lnSpc>
                <a:spcPct val="90000"/>
              </a:lnSpc>
              <a:spcBef>
                <a:spcPct val="0"/>
              </a:spcBef>
              <a:spcAft>
                <a:spcPct val="35000"/>
              </a:spcAft>
            </a:pPr>
            <a:r>
              <a:rPr lang="en-US" sz="1680" b="1" dirty="0">
                <a:latin typeface="Franklin Gothic Medium" pitchFamily="34" charset="0"/>
              </a:rPr>
              <a:t>Plant Services</a:t>
            </a:r>
          </a:p>
        </p:txBody>
      </p:sp>
      <p:sp>
        <p:nvSpPr>
          <p:cNvPr id="5" name="Freeform 4"/>
          <p:cNvSpPr/>
          <p:nvPr/>
        </p:nvSpPr>
        <p:spPr>
          <a:xfrm>
            <a:off x="220163" y="4369646"/>
            <a:ext cx="2413426" cy="1775467"/>
          </a:xfrm>
          <a:custGeom>
            <a:avLst/>
            <a:gdLst>
              <a:gd name="connsiteX0" fmla="*/ 0 w 2032165"/>
              <a:gd name="connsiteY0" fmla="*/ 0 h 1479555"/>
              <a:gd name="connsiteX1" fmla="*/ 2032165 w 2032165"/>
              <a:gd name="connsiteY1" fmla="*/ 0 h 1479555"/>
              <a:gd name="connsiteX2" fmla="*/ 2032165 w 2032165"/>
              <a:gd name="connsiteY2" fmla="*/ 1479555 h 1479555"/>
              <a:gd name="connsiteX3" fmla="*/ 0 w 2032165"/>
              <a:gd name="connsiteY3" fmla="*/ 1479555 h 1479555"/>
              <a:gd name="connsiteX4" fmla="*/ 0 w 2032165"/>
              <a:gd name="connsiteY4" fmla="*/ 0 h 147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165" h="1479555">
                <a:moveTo>
                  <a:pt x="0" y="0"/>
                </a:moveTo>
                <a:lnTo>
                  <a:pt x="2032165" y="0"/>
                </a:lnTo>
                <a:lnTo>
                  <a:pt x="2032165" y="1479555"/>
                </a:lnTo>
                <a:lnTo>
                  <a:pt x="0" y="1479555"/>
                </a:lnTo>
                <a:lnTo>
                  <a:pt x="0" y="0"/>
                </a:lnTo>
                <a:close/>
              </a:path>
            </a:pathLst>
          </a:custGeom>
          <a:noFill/>
          <a:ln>
            <a:solidFill>
              <a:srgbClr val="EF3C42">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0409" tIns="70409" rIns="93878" bIns="105613" numCol="1" spcCol="1270" anchor="t" anchorCtr="0">
            <a:noAutofit/>
          </a:bodyPr>
          <a:lstStyle/>
          <a:p>
            <a:pPr marL="68580" lvl="1" indent="-68580" defTabSz="586740">
              <a:lnSpc>
                <a:spcPct val="90000"/>
              </a:lnSpc>
              <a:spcBef>
                <a:spcPct val="0"/>
              </a:spcBef>
              <a:spcAft>
                <a:spcPct val="15000"/>
              </a:spcAft>
              <a:buChar char="••"/>
            </a:pPr>
            <a:r>
              <a:rPr lang="en-US" sz="1320" dirty="0">
                <a:latin typeface="Franklin Gothic Medium" pitchFamily="34" charset="0"/>
              </a:rPr>
              <a:t>Facilities</a:t>
            </a:r>
          </a:p>
          <a:p>
            <a:pPr marL="68580" lvl="1" indent="-68580" defTabSz="586740">
              <a:lnSpc>
                <a:spcPct val="90000"/>
              </a:lnSpc>
              <a:spcBef>
                <a:spcPct val="0"/>
              </a:spcBef>
              <a:spcAft>
                <a:spcPct val="15000"/>
              </a:spcAft>
              <a:buChar char="••"/>
            </a:pPr>
            <a:r>
              <a:rPr lang="en-US" sz="1320" dirty="0">
                <a:latin typeface="Franklin Gothic Medium" pitchFamily="34" charset="0"/>
              </a:rPr>
              <a:t>Warehouse</a:t>
            </a:r>
          </a:p>
          <a:p>
            <a:pPr marL="68580" lvl="1" indent="-68580" defTabSz="586740">
              <a:lnSpc>
                <a:spcPct val="90000"/>
              </a:lnSpc>
              <a:spcBef>
                <a:spcPct val="0"/>
              </a:spcBef>
              <a:spcAft>
                <a:spcPct val="15000"/>
              </a:spcAft>
              <a:buChar char="••"/>
            </a:pPr>
            <a:r>
              <a:rPr lang="en-US" sz="1320" dirty="0">
                <a:latin typeface="Franklin Gothic Medium" pitchFamily="34" charset="0"/>
              </a:rPr>
              <a:t>Logistics Support</a:t>
            </a:r>
          </a:p>
          <a:p>
            <a:pPr marL="68580" lvl="1" indent="-68580" defTabSz="586740">
              <a:lnSpc>
                <a:spcPct val="90000"/>
              </a:lnSpc>
              <a:spcBef>
                <a:spcPct val="0"/>
              </a:spcBef>
              <a:spcAft>
                <a:spcPct val="15000"/>
              </a:spcAft>
              <a:buChar char="••"/>
            </a:pPr>
            <a:r>
              <a:rPr lang="en-US" sz="1320" dirty="0">
                <a:latin typeface="Franklin Gothic Medium" pitchFamily="34" charset="0"/>
              </a:rPr>
              <a:t>Janitorial</a:t>
            </a:r>
          </a:p>
          <a:p>
            <a:pPr marL="68580" lvl="1" indent="-68580" defTabSz="586740">
              <a:lnSpc>
                <a:spcPct val="90000"/>
              </a:lnSpc>
              <a:spcBef>
                <a:spcPct val="0"/>
              </a:spcBef>
              <a:spcAft>
                <a:spcPct val="15000"/>
              </a:spcAft>
              <a:buChar char="••"/>
            </a:pPr>
            <a:r>
              <a:rPr lang="en-US" sz="1320" dirty="0">
                <a:latin typeface="Franklin Gothic Medium" pitchFamily="34" charset="0"/>
              </a:rPr>
              <a:t>Grounds</a:t>
            </a:r>
          </a:p>
          <a:p>
            <a:pPr marL="68580" lvl="1" indent="-68580" defTabSz="586740">
              <a:lnSpc>
                <a:spcPct val="90000"/>
              </a:lnSpc>
              <a:spcBef>
                <a:spcPct val="0"/>
              </a:spcBef>
              <a:spcAft>
                <a:spcPct val="15000"/>
              </a:spcAft>
              <a:buChar char="••"/>
            </a:pPr>
            <a:r>
              <a:rPr lang="en-US" sz="1320" dirty="0">
                <a:latin typeface="Franklin Gothic Medium" pitchFamily="34" charset="0"/>
              </a:rPr>
              <a:t>HVAC</a:t>
            </a:r>
          </a:p>
          <a:p>
            <a:pPr marL="68580" lvl="1" indent="-68580" defTabSz="586740">
              <a:lnSpc>
                <a:spcPct val="90000"/>
              </a:lnSpc>
              <a:spcBef>
                <a:spcPct val="0"/>
              </a:spcBef>
              <a:spcAft>
                <a:spcPct val="15000"/>
              </a:spcAft>
              <a:buChar char="••"/>
            </a:pPr>
            <a:r>
              <a:rPr lang="en-US" sz="1320" dirty="0">
                <a:latin typeface="Franklin Gothic Medium" pitchFamily="34" charset="0"/>
              </a:rPr>
              <a:t>Tool Room</a:t>
            </a:r>
          </a:p>
          <a:p>
            <a:pPr marL="68580" lvl="1" indent="-68580" defTabSz="586740">
              <a:lnSpc>
                <a:spcPct val="90000"/>
              </a:lnSpc>
              <a:spcBef>
                <a:spcPct val="0"/>
              </a:spcBef>
              <a:spcAft>
                <a:spcPct val="15000"/>
              </a:spcAft>
              <a:buChar char="••"/>
            </a:pPr>
            <a:r>
              <a:rPr lang="en-US" sz="1320" dirty="0">
                <a:latin typeface="Franklin Gothic Medium" pitchFamily="34" charset="0"/>
              </a:rPr>
              <a:t>Operations Support</a:t>
            </a:r>
          </a:p>
        </p:txBody>
      </p:sp>
      <p:sp>
        <p:nvSpPr>
          <p:cNvPr id="9" name="Freeform 8"/>
          <p:cNvSpPr/>
          <p:nvPr/>
        </p:nvSpPr>
        <p:spPr>
          <a:xfrm>
            <a:off x="3122785" y="3989486"/>
            <a:ext cx="2745971" cy="380160"/>
          </a:xfrm>
          <a:custGeom>
            <a:avLst/>
            <a:gdLst>
              <a:gd name="connsiteX0" fmla="*/ 0 w 2011188"/>
              <a:gd name="connsiteY0" fmla="*/ 0 h 316800"/>
              <a:gd name="connsiteX1" fmla="*/ 2011188 w 2011188"/>
              <a:gd name="connsiteY1" fmla="*/ 0 h 316800"/>
              <a:gd name="connsiteX2" fmla="*/ 2011188 w 2011188"/>
              <a:gd name="connsiteY2" fmla="*/ 316800 h 316800"/>
              <a:gd name="connsiteX3" fmla="*/ 0 w 2011188"/>
              <a:gd name="connsiteY3" fmla="*/ 316800 h 316800"/>
              <a:gd name="connsiteX4" fmla="*/ 0 w 2011188"/>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316800">
                <a:moveTo>
                  <a:pt x="0" y="0"/>
                </a:moveTo>
                <a:lnTo>
                  <a:pt x="2011188" y="0"/>
                </a:lnTo>
                <a:lnTo>
                  <a:pt x="2011188" y="316800"/>
                </a:lnTo>
                <a:lnTo>
                  <a:pt x="0" y="316800"/>
                </a:lnTo>
                <a:lnTo>
                  <a:pt x="0" y="0"/>
                </a:lnTo>
                <a:close/>
              </a:path>
            </a:pathLst>
          </a:custGeom>
          <a:solidFill>
            <a:srgbClr val="636363"/>
          </a:solidFill>
          <a:ln>
            <a:solidFill>
              <a:srgbClr val="63636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482" tIns="68275" rIns="119482" bIns="68275" numCol="1" spcCol="1270" anchor="ctr" anchorCtr="0">
            <a:noAutofit/>
          </a:bodyPr>
          <a:lstStyle/>
          <a:p>
            <a:pPr algn="ctr" defTabSz="746760">
              <a:lnSpc>
                <a:spcPct val="90000"/>
              </a:lnSpc>
              <a:spcBef>
                <a:spcPct val="0"/>
              </a:spcBef>
              <a:spcAft>
                <a:spcPct val="35000"/>
              </a:spcAft>
            </a:pPr>
            <a:r>
              <a:rPr lang="en-US" sz="1680" b="1" dirty="0">
                <a:latin typeface="Franklin Gothic Medium" pitchFamily="34" charset="0"/>
              </a:rPr>
              <a:t>E &amp; I</a:t>
            </a:r>
          </a:p>
        </p:txBody>
      </p:sp>
      <p:sp>
        <p:nvSpPr>
          <p:cNvPr id="10" name="Freeform 9"/>
          <p:cNvSpPr/>
          <p:nvPr/>
        </p:nvSpPr>
        <p:spPr>
          <a:xfrm>
            <a:off x="3117450" y="4369646"/>
            <a:ext cx="2745971" cy="1775467"/>
          </a:xfrm>
          <a:custGeom>
            <a:avLst/>
            <a:gdLst>
              <a:gd name="connsiteX0" fmla="*/ 0 w 2011188"/>
              <a:gd name="connsiteY0" fmla="*/ 0 h 1479555"/>
              <a:gd name="connsiteX1" fmla="*/ 2011188 w 2011188"/>
              <a:gd name="connsiteY1" fmla="*/ 0 h 1479555"/>
              <a:gd name="connsiteX2" fmla="*/ 2011188 w 2011188"/>
              <a:gd name="connsiteY2" fmla="*/ 1479555 h 1479555"/>
              <a:gd name="connsiteX3" fmla="*/ 0 w 2011188"/>
              <a:gd name="connsiteY3" fmla="*/ 1479555 h 1479555"/>
              <a:gd name="connsiteX4" fmla="*/ 0 w 2011188"/>
              <a:gd name="connsiteY4" fmla="*/ 0 h 147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1479555">
                <a:moveTo>
                  <a:pt x="0" y="0"/>
                </a:moveTo>
                <a:lnTo>
                  <a:pt x="2011188" y="0"/>
                </a:lnTo>
                <a:lnTo>
                  <a:pt x="2011188" y="1479555"/>
                </a:lnTo>
                <a:lnTo>
                  <a:pt x="0" y="1479555"/>
                </a:lnTo>
                <a:lnTo>
                  <a:pt x="0" y="0"/>
                </a:lnTo>
                <a:close/>
              </a:path>
            </a:pathLst>
          </a:custGeom>
          <a:noFill/>
          <a:ln>
            <a:solidFill>
              <a:srgbClr val="63636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0409" tIns="70409" rIns="93878" bIns="105613" numCol="1" spcCol="1270" anchor="t" anchorCtr="0">
            <a:noAutofit/>
          </a:bodyPr>
          <a:lstStyle/>
          <a:p>
            <a:pPr marL="68580" lvl="1" indent="-68580" defTabSz="586740">
              <a:lnSpc>
                <a:spcPct val="90000"/>
              </a:lnSpc>
              <a:spcBef>
                <a:spcPct val="0"/>
              </a:spcBef>
              <a:spcAft>
                <a:spcPct val="15000"/>
              </a:spcAft>
              <a:buChar char="••"/>
            </a:pPr>
            <a:r>
              <a:rPr lang="en-US" sz="1320" dirty="0">
                <a:latin typeface="Franklin Gothic Medium" pitchFamily="34" charset="0"/>
              </a:rPr>
              <a:t>Electrical Installation</a:t>
            </a:r>
          </a:p>
          <a:p>
            <a:pPr marL="68580" lvl="1" indent="-68580" defTabSz="586740">
              <a:lnSpc>
                <a:spcPct val="90000"/>
              </a:lnSpc>
              <a:spcBef>
                <a:spcPct val="0"/>
              </a:spcBef>
              <a:spcAft>
                <a:spcPct val="15000"/>
              </a:spcAft>
              <a:buChar char="••"/>
            </a:pPr>
            <a:r>
              <a:rPr lang="en-US" sz="1320" dirty="0">
                <a:latin typeface="Franklin Gothic Medium" pitchFamily="34" charset="0"/>
              </a:rPr>
              <a:t>Instrumentation</a:t>
            </a:r>
          </a:p>
          <a:p>
            <a:pPr marL="68580" lvl="1" indent="-68580" defTabSz="586740">
              <a:lnSpc>
                <a:spcPct val="90000"/>
              </a:lnSpc>
              <a:spcBef>
                <a:spcPct val="0"/>
              </a:spcBef>
              <a:spcAft>
                <a:spcPct val="15000"/>
              </a:spcAft>
              <a:buChar char="••"/>
            </a:pPr>
            <a:r>
              <a:rPr lang="en-US" sz="1320" dirty="0">
                <a:latin typeface="Franklin Gothic Medium" pitchFamily="34" charset="0"/>
              </a:rPr>
              <a:t>Conduit</a:t>
            </a:r>
          </a:p>
          <a:p>
            <a:pPr marL="68580" lvl="1" indent="-68580" defTabSz="586740">
              <a:lnSpc>
                <a:spcPct val="90000"/>
              </a:lnSpc>
              <a:spcBef>
                <a:spcPct val="0"/>
              </a:spcBef>
              <a:spcAft>
                <a:spcPct val="15000"/>
              </a:spcAft>
              <a:buChar char="••"/>
            </a:pPr>
            <a:r>
              <a:rPr lang="en-US" sz="1320" dirty="0">
                <a:latin typeface="Franklin Gothic Medium" pitchFamily="34" charset="0"/>
              </a:rPr>
              <a:t>Cable Tray</a:t>
            </a:r>
          </a:p>
          <a:p>
            <a:pPr marL="68580" lvl="1" indent="-68580" defTabSz="586740">
              <a:lnSpc>
                <a:spcPct val="90000"/>
              </a:lnSpc>
              <a:spcBef>
                <a:spcPct val="0"/>
              </a:spcBef>
              <a:spcAft>
                <a:spcPct val="15000"/>
              </a:spcAft>
              <a:buChar char="••"/>
            </a:pPr>
            <a:r>
              <a:rPr lang="en-US" sz="1320" dirty="0">
                <a:latin typeface="Franklin Gothic Medium" pitchFamily="34" charset="0"/>
              </a:rPr>
              <a:t>Underground Power</a:t>
            </a:r>
          </a:p>
          <a:p>
            <a:pPr marL="68580" lvl="1" indent="-68580" defTabSz="586740">
              <a:lnSpc>
                <a:spcPct val="90000"/>
              </a:lnSpc>
              <a:spcBef>
                <a:spcPct val="0"/>
              </a:spcBef>
              <a:spcAft>
                <a:spcPct val="15000"/>
              </a:spcAft>
              <a:buChar char="••"/>
            </a:pPr>
            <a:r>
              <a:rPr lang="en-US" sz="1320" dirty="0">
                <a:latin typeface="Franklin Gothic Medium" pitchFamily="34" charset="0"/>
              </a:rPr>
              <a:t>Overhead Lines</a:t>
            </a:r>
          </a:p>
          <a:p>
            <a:pPr marL="68580" lvl="1" indent="-68580" defTabSz="586740">
              <a:lnSpc>
                <a:spcPct val="90000"/>
              </a:lnSpc>
              <a:spcBef>
                <a:spcPct val="0"/>
              </a:spcBef>
              <a:spcAft>
                <a:spcPct val="15000"/>
              </a:spcAft>
              <a:buChar char="••"/>
            </a:pPr>
            <a:r>
              <a:rPr lang="en-US" sz="1320" dirty="0">
                <a:latin typeface="Franklin Gothic Medium" pitchFamily="34" charset="0"/>
              </a:rPr>
              <a:t>Terminations</a:t>
            </a:r>
          </a:p>
        </p:txBody>
      </p:sp>
      <p:sp>
        <p:nvSpPr>
          <p:cNvPr id="11" name="Freeform 10"/>
          <p:cNvSpPr/>
          <p:nvPr/>
        </p:nvSpPr>
        <p:spPr>
          <a:xfrm>
            <a:off x="6201301" y="3989486"/>
            <a:ext cx="2535370" cy="380160"/>
          </a:xfrm>
          <a:custGeom>
            <a:avLst/>
            <a:gdLst>
              <a:gd name="connsiteX0" fmla="*/ 0 w 2011188"/>
              <a:gd name="connsiteY0" fmla="*/ 0 h 316800"/>
              <a:gd name="connsiteX1" fmla="*/ 2011188 w 2011188"/>
              <a:gd name="connsiteY1" fmla="*/ 0 h 316800"/>
              <a:gd name="connsiteX2" fmla="*/ 2011188 w 2011188"/>
              <a:gd name="connsiteY2" fmla="*/ 316800 h 316800"/>
              <a:gd name="connsiteX3" fmla="*/ 0 w 2011188"/>
              <a:gd name="connsiteY3" fmla="*/ 316800 h 316800"/>
              <a:gd name="connsiteX4" fmla="*/ 0 w 2011188"/>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316800">
                <a:moveTo>
                  <a:pt x="0" y="0"/>
                </a:moveTo>
                <a:lnTo>
                  <a:pt x="2011188" y="0"/>
                </a:lnTo>
                <a:lnTo>
                  <a:pt x="2011188" y="316800"/>
                </a:lnTo>
                <a:lnTo>
                  <a:pt x="0" y="316800"/>
                </a:lnTo>
                <a:lnTo>
                  <a:pt x="0" y="0"/>
                </a:lnTo>
                <a:close/>
              </a:path>
            </a:pathLst>
          </a:custGeom>
          <a:solidFill>
            <a:srgbClr val="636363"/>
          </a:solidFill>
          <a:ln>
            <a:solidFill>
              <a:srgbClr val="636363"/>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482" tIns="68275" rIns="119482" bIns="68275" numCol="1" spcCol="1270" anchor="ctr" anchorCtr="0">
            <a:noAutofit/>
          </a:bodyPr>
          <a:lstStyle/>
          <a:p>
            <a:pPr algn="ctr" defTabSz="746760">
              <a:lnSpc>
                <a:spcPct val="90000"/>
              </a:lnSpc>
              <a:spcBef>
                <a:spcPct val="0"/>
              </a:spcBef>
              <a:spcAft>
                <a:spcPct val="35000"/>
              </a:spcAft>
            </a:pPr>
            <a:r>
              <a:rPr lang="en-US" sz="1680" b="1" dirty="0">
                <a:latin typeface="Franklin Gothic Medium" pitchFamily="34" charset="0"/>
              </a:rPr>
              <a:t>Turnarounds</a:t>
            </a:r>
          </a:p>
        </p:txBody>
      </p:sp>
      <p:sp>
        <p:nvSpPr>
          <p:cNvPr id="12" name="Freeform 11"/>
          <p:cNvSpPr/>
          <p:nvPr/>
        </p:nvSpPr>
        <p:spPr>
          <a:xfrm>
            <a:off x="6206636" y="4369646"/>
            <a:ext cx="2530035" cy="1775466"/>
          </a:xfrm>
          <a:custGeom>
            <a:avLst/>
            <a:gdLst>
              <a:gd name="connsiteX0" fmla="*/ 0 w 2011188"/>
              <a:gd name="connsiteY0" fmla="*/ 0 h 1479555"/>
              <a:gd name="connsiteX1" fmla="*/ 2011188 w 2011188"/>
              <a:gd name="connsiteY1" fmla="*/ 0 h 1479555"/>
              <a:gd name="connsiteX2" fmla="*/ 2011188 w 2011188"/>
              <a:gd name="connsiteY2" fmla="*/ 1479555 h 1479555"/>
              <a:gd name="connsiteX3" fmla="*/ 0 w 2011188"/>
              <a:gd name="connsiteY3" fmla="*/ 1479555 h 1479555"/>
              <a:gd name="connsiteX4" fmla="*/ 0 w 2011188"/>
              <a:gd name="connsiteY4" fmla="*/ 0 h 147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1479555">
                <a:moveTo>
                  <a:pt x="0" y="0"/>
                </a:moveTo>
                <a:lnTo>
                  <a:pt x="2011188" y="0"/>
                </a:lnTo>
                <a:lnTo>
                  <a:pt x="2011188" y="1479555"/>
                </a:lnTo>
                <a:lnTo>
                  <a:pt x="0" y="1479555"/>
                </a:lnTo>
                <a:lnTo>
                  <a:pt x="0" y="0"/>
                </a:lnTo>
                <a:close/>
              </a:path>
            </a:pathLst>
          </a:custGeom>
          <a:noFill/>
          <a:ln>
            <a:solidFill>
              <a:srgbClr val="636363">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0409" tIns="70409" rIns="93878" bIns="105613" numCol="1" spcCol="1270" anchor="t" anchorCtr="0">
            <a:noAutofit/>
          </a:bodyPr>
          <a:lstStyle/>
          <a:p>
            <a:pPr marL="68580" lvl="1" indent="-68580" defTabSz="586740">
              <a:lnSpc>
                <a:spcPct val="90000"/>
              </a:lnSpc>
              <a:spcBef>
                <a:spcPct val="0"/>
              </a:spcBef>
              <a:spcAft>
                <a:spcPct val="15000"/>
              </a:spcAft>
              <a:buChar char="••"/>
            </a:pPr>
            <a:r>
              <a:rPr lang="en-US" sz="1320" dirty="0">
                <a:latin typeface="Franklin Gothic Medium" pitchFamily="34" charset="0"/>
              </a:rPr>
              <a:t>Boilermaker</a:t>
            </a:r>
          </a:p>
          <a:p>
            <a:pPr marL="68580" lvl="1" indent="-68580" defTabSz="586740">
              <a:lnSpc>
                <a:spcPct val="90000"/>
              </a:lnSpc>
              <a:spcBef>
                <a:spcPct val="0"/>
              </a:spcBef>
              <a:spcAft>
                <a:spcPct val="15000"/>
              </a:spcAft>
              <a:buChar char="••"/>
            </a:pPr>
            <a:r>
              <a:rPr lang="en-US" sz="1320" dirty="0">
                <a:latin typeface="Franklin Gothic Medium" pitchFamily="34" charset="0"/>
              </a:rPr>
              <a:t>Exchanger Services</a:t>
            </a:r>
          </a:p>
          <a:p>
            <a:pPr marL="68580" lvl="1" indent="-68580" defTabSz="586740">
              <a:lnSpc>
                <a:spcPct val="90000"/>
              </a:lnSpc>
              <a:spcBef>
                <a:spcPct val="0"/>
              </a:spcBef>
              <a:spcAft>
                <a:spcPct val="15000"/>
              </a:spcAft>
              <a:buChar char="••"/>
            </a:pPr>
            <a:r>
              <a:rPr lang="en-US" sz="1320" dirty="0">
                <a:latin typeface="Franklin Gothic Medium" pitchFamily="34" charset="0"/>
              </a:rPr>
              <a:t>Scaffold/Insulation</a:t>
            </a:r>
          </a:p>
          <a:p>
            <a:pPr marL="68580" lvl="1" indent="-68580" defTabSz="586740">
              <a:lnSpc>
                <a:spcPct val="90000"/>
              </a:lnSpc>
              <a:spcBef>
                <a:spcPct val="0"/>
              </a:spcBef>
              <a:spcAft>
                <a:spcPct val="15000"/>
              </a:spcAft>
              <a:buChar char="••"/>
            </a:pPr>
            <a:r>
              <a:rPr lang="en-US" sz="1320" dirty="0">
                <a:latin typeface="Franklin Gothic Medium" pitchFamily="34" charset="0"/>
              </a:rPr>
              <a:t>Paint</a:t>
            </a:r>
          </a:p>
          <a:p>
            <a:pPr marL="68580" lvl="1" indent="-68580" defTabSz="586740">
              <a:lnSpc>
                <a:spcPct val="90000"/>
              </a:lnSpc>
              <a:spcBef>
                <a:spcPct val="0"/>
              </a:spcBef>
              <a:spcAft>
                <a:spcPct val="15000"/>
              </a:spcAft>
              <a:buChar char="••"/>
            </a:pPr>
            <a:r>
              <a:rPr lang="en-US" sz="1320" dirty="0">
                <a:latin typeface="Franklin Gothic Medium" pitchFamily="34" charset="0"/>
              </a:rPr>
              <a:t>Welder/Pipefitter</a:t>
            </a:r>
          </a:p>
          <a:p>
            <a:pPr marL="68580" lvl="1" indent="-68580" defTabSz="586740">
              <a:lnSpc>
                <a:spcPct val="90000"/>
              </a:lnSpc>
              <a:spcBef>
                <a:spcPct val="0"/>
              </a:spcBef>
              <a:spcAft>
                <a:spcPct val="15000"/>
              </a:spcAft>
              <a:buChar char="••"/>
            </a:pPr>
            <a:r>
              <a:rPr lang="en-US" sz="1320" dirty="0">
                <a:latin typeface="Franklin Gothic Medium" pitchFamily="34" charset="0"/>
              </a:rPr>
              <a:t>Specialty Welder</a:t>
            </a:r>
          </a:p>
          <a:p>
            <a:pPr marL="68580" lvl="1" indent="-68580" defTabSz="586740">
              <a:lnSpc>
                <a:spcPct val="90000"/>
              </a:lnSpc>
              <a:spcBef>
                <a:spcPct val="0"/>
              </a:spcBef>
              <a:spcAft>
                <a:spcPct val="15000"/>
              </a:spcAft>
              <a:buChar char="••"/>
            </a:pPr>
            <a:r>
              <a:rPr lang="en-US" sz="1320" dirty="0">
                <a:latin typeface="Franklin Gothic Medium" pitchFamily="34" charset="0"/>
              </a:rPr>
              <a:t>Planning/Scheduling</a:t>
            </a:r>
          </a:p>
          <a:p>
            <a:pPr marL="68580" lvl="1" indent="-68580" defTabSz="586740">
              <a:lnSpc>
                <a:spcPct val="90000"/>
              </a:lnSpc>
              <a:spcBef>
                <a:spcPct val="0"/>
              </a:spcBef>
              <a:spcAft>
                <a:spcPct val="15000"/>
              </a:spcAft>
              <a:buChar char="••"/>
            </a:pPr>
            <a:r>
              <a:rPr lang="en-US" sz="1320" dirty="0">
                <a:latin typeface="Franklin Gothic Medium" pitchFamily="34" charset="0"/>
              </a:rPr>
              <a:t>Equipment Operator/Rigging</a:t>
            </a:r>
          </a:p>
        </p:txBody>
      </p:sp>
      <p:sp>
        <p:nvSpPr>
          <p:cNvPr id="13" name="Freeform 12"/>
          <p:cNvSpPr/>
          <p:nvPr/>
        </p:nvSpPr>
        <p:spPr>
          <a:xfrm>
            <a:off x="9208007" y="3989486"/>
            <a:ext cx="2279969" cy="380160"/>
          </a:xfrm>
          <a:custGeom>
            <a:avLst/>
            <a:gdLst>
              <a:gd name="connsiteX0" fmla="*/ 0 w 2011188"/>
              <a:gd name="connsiteY0" fmla="*/ 0 h 316800"/>
              <a:gd name="connsiteX1" fmla="*/ 2011188 w 2011188"/>
              <a:gd name="connsiteY1" fmla="*/ 0 h 316800"/>
              <a:gd name="connsiteX2" fmla="*/ 2011188 w 2011188"/>
              <a:gd name="connsiteY2" fmla="*/ 316800 h 316800"/>
              <a:gd name="connsiteX3" fmla="*/ 0 w 2011188"/>
              <a:gd name="connsiteY3" fmla="*/ 316800 h 316800"/>
              <a:gd name="connsiteX4" fmla="*/ 0 w 2011188"/>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316800">
                <a:moveTo>
                  <a:pt x="0" y="0"/>
                </a:moveTo>
                <a:lnTo>
                  <a:pt x="2011188" y="0"/>
                </a:lnTo>
                <a:lnTo>
                  <a:pt x="2011188" y="316800"/>
                </a:lnTo>
                <a:lnTo>
                  <a:pt x="0" y="316800"/>
                </a:lnTo>
                <a:lnTo>
                  <a:pt x="0" y="0"/>
                </a:lnTo>
                <a:close/>
              </a:path>
            </a:pathLst>
          </a:custGeom>
          <a:solidFill>
            <a:srgbClr val="F23B41"/>
          </a:solidFill>
          <a:ln>
            <a:solidFill>
              <a:srgbClr val="EF3C4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482" tIns="68275" rIns="119482" bIns="68275" numCol="1" spcCol="1270" anchor="ctr" anchorCtr="0">
            <a:noAutofit/>
          </a:bodyPr>
          <a:lstStyle/>
          <a:p>
            <a:pPr algn="ctr" defTabSz="746760">
              <a:lnSpc>
                <a:spcPct val="90000"/>
              </a:lnSpc>
              <a:spcBef>
                <a:spcPct val="0"/>
              </a:spcBef>
              <a:spcAft>
                <a:spcPct val="35000"/>
              </a:spcAft>
            </a:pPr>
            <a:r>
              <a:rPr lang="en-US" sz="1680" b="1" dirty="0">
                <a:latin typeface="Franklin Gothic Medium" pitchFamily="34" charset="0"/>
              </a:rPr>
              <a:t>Material Handling</a:t>
            </a:r>
          </a:p>
        </p:txBody>
      </p:sp>
      <p:sp>
        <p:nvSpPr>
          <p:cNvPr id="14" name="Freeform 13"/>
          <p:cNvSpPr/>
          <p:nvPr/>
        </p:nvSpPr>
        <p:spPr>
          <a:xfrm>
            <a:off x="9208007" y="4369647"/>
            <a:ext cx="2279970" cy="1775466"/>
          </a:xfrm>
          <a:custGeom>
            <a:avLst/>
            <a:gdLst>
              <a:gd name="connsiteX0" fmla="*/ 0 w 2011188"/>
              <a:gd name="connsiteY0" fmla="*/ 0 h 1479555"/>
              <a:gd name="connsiteX1" fmla="*/ 2011188 w 2011188"/>
              <a:gd name="connsiteY1" fmla="*/ 0 h 1479555"/>
              <a:gd name="connsiteX2" fmla="*/ 2011188 w 2011188"/>
              <a:gd name="connsiteY2" fmla="*/ 1479555 h 1479555"/>
              <a:gd name="connsiteX3" fmla="*/ 0 w 2011188"/>
              <a:gd name="connsiteY3" fmla="*/ 1479555 h 1479555"/>
              <a:gd name="connsiteX4" fmla="*/ 0 w 2011188"/>
              <a:gd name="connsiteY4" fmla="*/ 0 h 147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1479555">
                <a:moveTo>
                  <a:pt x="0" y="0"/>
                </a:moveTo>
                <a:lnTo>
                  <a:pt x="2011188" y="0"/>
                </a:lnTo>
                <a:lnTo>
                  <a:pt x="2011188" y="1479555"/>
                </a:lnTo>
                <a:lnTo>
                  <a:pt x="0" y="1479555"/>
                </a:lnTo>
                <a:lnTo>
                  <a:pt x="0" y="0"/>
                </a:lnTo>
                <a:close/>
              </a:path>
            </a:pathLst>
          </a:custGeom>
          <a:noFill/>
          <a:ln>
            <a:solidFill>
              <a:srgbClr val="EF3C42">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0409" tIns="70409" rIns="93878" bIns="105613" numCol="1" spcCol="1270" anchor="t" anchorCtr="0">
            <a:noAutofit/>
          </a:bodyPr>
          <a:lstStyle/>
          <a:p>
            <a:pPr marL="68580" lvl="1" indent="-68580" defTabSz="586740">
              <a:lnSpc>
                <a:spcPct val="90000"/>
              </a:lnSpc>
              <a:spcBef>
                <a:spcPct val="0"/>
              </a:spcBef>
              <a:spcAft>
                <a:spcPct val="15000"/>
              </a:spcAft>
              <a:buChar char="••"/>
            </a:pPr>
            <a:r>
              <a:rPr lang="en-US" sz="1320" dirty="0">
                <a:latin typeface="Franklin Gothic Medium" pitchFamily="34" charset="0"/>
              </a:rPr>
              <a:t>Rail Loading</a:t>
            </a:r>
          </a:p>
          <a:p>
            <a:pPr marL="68580" lvl="1" indent="-68580" defTabSz="586740">
              <a:lnSpc>
                <a:spcPct val="90000"/>
              </a:lnSpc>
              <a:spcBef>
                <a:spcPct val="0"/>
              </a:spcBef>
              <a:spcAft>
                <a:spcPct val="15000"/>
              </a:spcAft>
              <a:buChar char="••"/>
            </a:pPr>
            <a:r>
              <a:rPr lang="en-US" sz="1320" dirty="0">
                <a:latin typeface="Franklin Gothic Medium" pitchFamily="34" charset="0"/>
              </a:rPr>
              <a:t>Tank/Bulk Truck Loading</a:t>
            </a:r>
          </a:p>
          <a:p>
            <a:pPr marL="68580" lvl="1" indent="-68580" defTabSz="586740">
              <a:lnSpc>
                <a:spcPct val="90000"/>
              </a:lnSpc>
              <a:spcBef>
                <a:spcPct val="0"/>
              </a:spcBef>
              <a:spcAft>
                <a:spcPct val="15000"/>
              </a:spcAft>
              <a:buChar char="••"/>
            </a:pPr>
            <a:r>
              <a:rPr lang="en-US" sz="1320" dirty="0">
                <a:latin typeface="Franklin Gothic Medium" pitchFamily="34" charset="0"/>
              </a:rPr>
              <a:t>Barge Loading</a:t>
            </a:r>
          </a:p>
          <a:p>
            <a:pPr marL="68580" lvl="1" indent="-68580" defTabSz="586740">
              <a:lnSpc>
                <a:spcPct val="90000"/>
              </a:lnSpc>
              <a:spcBef>
                <a:spcPct val="0"/>
              </a:spcBef>
              <a:spcAft>
                <a:spcPct val="15000"/>
              </a:spcAft>
              <a:buChar char="••"/>
            </a:pPr>
            <a:r>
              <a:rPr lang="en-US" sz="1320" dirty="0">
                <a:latin typeface="Franklin Gothic Medium" pitchFamily="34" charset="0"/>
              </a:rPr>
              <a:t>Switching</a:t>
            </a:r>
          </a:p>
          <a:p>
            <a:pPr marL="68580" lvl="1" indent="-68580" defTabSz="586740">
              <a:lnSpc>
                <a:spcPct val="90000"/>
              </a:lnSpc>
              <a:spcBef>
                <a:spcPct val="0"/>
              </a:spcBef>
              <a:spcAft>
                <a:spcPct val="15000"/>
              </a:spcAft>
              <a:buChar char="••"/>
            </a:pPr>
            <a:r>
              <a:rPr lang="en-US" sz="1320" dirty="0">
                <a:latin typeface="Franklin Gothic Medium" pitchFamily="34" charset="0"/>
              </a:rPr>
              <a:t>Packaging</a:t>
            </a:r>
          </a:p>
          <a:p>
            <a:pPr marL="68580" lvl="1" indent="-68580" defTabSz="586740">
              <a:lnSpc>
                <a:spcPct val="90000"/>
              </a:lnSpc>
              <a:spcBef>
                <a:spcPct val="0"/>
              </a:spcBef>
              <a:spcAft>
                <a:spcPct val="15000"/>
              </a:spcAft>
              <a:buChar char="••"/>
            </a:pPr>
            <a:r>
              <a:rPr lang="en-US" sz="1320" dirty="0">
                <a:latin typeface="Franklin Gothic Medium" pitchFamily="34" charset="0"/>
              </a:rPr>
              <a:t>Drumming </a:t>
            </a:r>
          </a:p>
        </p:txBody>
      </p:sp>
      <p:sp>
        <p:nvSpPr>
          <p:cNvPr id="8" name="Title 1"/>
          <p:cNvSpPr txBox="1">
            <a:spLocks/>
          </p:cNvSpPr>
          <p:nvPr/>
        </p:nvSpPr>
        <p:spPr>
          <a:xfrm>
            <a:off x="792480" y="137160"/>
            <a:ext cx="9235440" cy="1143000"/>
          </a:xfrm>
          <a:prstGeom prst="rect">
            <a:avLst/>
          </a:prstGeom>
        </p:spPr>
        <p:txBody>
          <a:bodyPr vert="horz" lIns="122891" tIns="61446" rIns="122891" bIns="61446" rtlCol="0" anchor="ctr">
            <a:normAutofit fontScale="90000" lnSpcReduction="20000"/>
          </a:bodyPr>
          <a:lstStyle>
            <a:lvl1pPr algn="ctr" defTabSz="1024087" rtl="0" eaLnBrk="1" latinLnBrk="0" hangingPunct="1">
              <a:spcBef>
                <a:spcPct val="0"/>
              </a:spcBef>
              <a:buNone/>
              <a:defRPr sz="4900" kern="1200">
                <a:solidFill>
                  <a:schemeClr val="tx1"/>
                </a:solidFill>
                <a:latin typeface="+mj-lt"/>
                <a:ea typeface="+mj-ea"/>
                <a:cs typeface="+mj-cs"/>
              </a:defRPr>
            </a:lvl1pPr>
          </a:lstStyle>
          <a:p>
            <a:pPr algn="l"/>
            <a:r>
              <a:rPr lang="en-US" sz="4200" b="1" dirty="0">
                <a:solidFill>
                  <a:srgbClr val="EF3C42"/>
                </a:solidFill>
                <a:effectLst>
                  <a:outerShdw blurRad="38100" dist="38100" dir="2700000" algn="tl">
                    <a:srgbClr val="000000">
                      <a:alpha val="43137"/>
                    </a:srgbClr>
                  </a:outerShdw>
                </a:effectLst>
                <a:latin typeface="Franklin Gothic Medium" panose="020B0603020102020204" pitchFamily="34" charset="0"/>
              </a:rPr>
              <a:t>               RAS Services Capabilities Self </a:t>
            </a:r>
          </a:p>
          <a:p>
            <a:pPr algn="l"/>
            <a:r>
              <a:rPr lang="en-US" sz="4200" b="1" dirty="0">
                <a:solidFill>
                  <a:srgbClr val="EF3C42"/>
                </a:solidFill>
                <a:effectLst>
                  <a:outerShdw blurRad="38100" dist="38100" dir="2700000" algn="tl">
                    <a:srgbClr val="000000">
                      <a:alpha val="43137"/>
                    </a:srgbClr>
                  </a:outerShdw>
                </a:effectLst>
                <a:latin typeface="Franklin Gothic Medium" panose="020B0603020102020204" pitchFamily="34" charset="0"/>
              </a:rPr>
              <a:t>               Perform / Brokered / Affiliates </a:t>
            </a:r>
          </a:p>
        </p:txBody>
      </p:sp>
      <p:grpSp>
        <p:nvGrpSpPr>
          <p:cNvPr id="16" name="Group 15">
            <a:extLst>
              <a:ext uri="{FF2B5EF4-FFF2-40B4-BE49-F238E27FC236}">
                <a16:creationId xmlns:a16="http://schemas.microsoft.com/office/drawing/2014/main" id="{29ADC75C-6E6D-431D-92A3-4DAC1E2E3EDC}"/>
              </a:ext>
            </a:extLst>
          </p:cNvPr>
          <p:cNvGrpSpPr/>
          <p:nvPr/>
        </p:nvGrpSpPr>
        <p:grpSpPr>
          <a:xfrm>
            <a:off x="9273138" y="1448988"/>
            <a:ext cx="2641493" cy="2385872"/>
            <a:chOff x="2321574" y="1336306"/>
            <a:chExt cx="800555" cy="2489456"/>
          </a:xfrm>
        </p:grpSpPr>
        <p:sp>
          <p:nvSpPr>
            <p:cNvPr id="17" name="Rectangle: Top Corners Rounded 16">
              <a:extLst>
                <a:ext uri="{FF2B5EF4-FFF2-40B4-BE49-F238E27FC236}">
                  <a16:creationId xmlns:a16="http://schemas.microsoft.com/office/drawing/2014/main" id="{98274457-10D8-488E-AF55-E5951B7520CA}"/>
                </a:ext>
              </a:extLst>
            </p:cNvPr>
            <p:cNvSpPr/>
            <p:nvPr/>
          </p:nvSpPr>
          <p:spPr>
            <a:xfrm rot="10800000">
              <a:off x="2326322" y="1336308"/>
              <a:ext cx="689512" cy="2489454"/>
            </a:xfrm>
            <a:prstGeom prst="round2SameRect">
              <a:avLst>
                <a:gd name="adj1" fmla="val 10500"/>
                <a:gd name="adj2" fmla="val 0"/>
              </a:avLst>
            </a:prstGeom>
            <a:solidFill>
              <a:schemeClr val="bg1">
                <a:lumMod val="85000"/>
              </a:schemeClr>
            </a:solidFill>
            <a:ln>
              <a:solidFill>
                <a:srgbClr val="EF3C4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Rectangle: Top Corners Rounded 4">
              <a:extLst>
                <a:ext uri="{FF2B5EF4-FFF2-40B4-BE49-F238E27FC236}">
                  <a16:creationId xmlns:a16="http://schemas.microsoft.com/office/drawing/2014/main" id="{D457DE7E-3563-4055-92E5-6B4D28C87310}"/>
                </a:ext>
              </a:extLst>
            </p:cNvPr>
            <p:cNvSpPr txBox="1"/>
            <p:nvPr/>
          </p:nvSpPr>
          <p:spPr>
            <a:xfrm>
              <a:off x="2321574" y="1336306"/>
              <a:ext cx="800555" cy="2290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400" kern="1200" dirty="0">
                <a:solidFill>
                  <a:srgbClr val="EF3C42"/>
                </a:solidFill>
                <a:latin typeface="Franklin Gothic Medium" pitchFamily="34" charset="0"/>
              </a:endParaRPr>
            </a:p>
            <a:p>
              <a:pPr marL="0" lvl="0" indent="0" algn="l" defTabSz="622300">
                <a:lnSpc>
                  <a:spcPct val="90000"/>
                </a:lnSpc>
                <a:spcBef>
                  <a:spcPct val="0"/>
                </a:spcBef>
                <a:spcAft>
                  <a:spcPct val="35000"/>
                </a:spcAft>
                <a:buNone/>
              </a:pPr>
              <a:r>
                <a:rPr lang="en-US" sz="1000" kern="1200" dirty="0">
                  <a:latin typeface="Franklin Gothic Medium" pitchFamily="34" charset="0"/>
                </a:rPr>
                <a:t>- </a:t>
              </a:r>
              <a:r>
                <a:rPr lang="en-US" sz="1200" kern="1200" dirty="0">
                  <a:latin typeface="Franklin Gothic Medium" pitchFamily="34" charset="0"/>
                </a:rPr>
                <a:t>Equipment </a:t>
              </a:r>
            </a:p>
            <a:p>
              <a:pPr marL="0" lvl="0" indent="0" algn="l" defTabSz="622300">
                <a:lnSpc>
                  <a:spcPct val="90000"/>
                </a:lnSpc>
                <a:spcBef>
                  <a:spcPct val="0"/>
                </a:spcBef>
                <a:spcAft>
                  <a:spcPct val="35000"/>
                </a:spcAft>
                <a:buNone/>
              </a:pPr>
              <a:r>
                <a:rPr lang="en-US" sz="1200" kern="1200" dirty="0">
                  <a:latin typeface="Franklin Gothic Medium" pitchFamily="34" charset="0"/>
                </a:rPr>
                <a:t>  installation</a:t>
              </a:r>
            </a:p>
            <a:p>
              <a:pPr marL="0" lvl="0" indent="0" algn="l" defTabSz="622300">
                <a:lnSpc>
                  <a:spcPct val="90000"/>
                </a:lnSpc>
                <a:spcBef>
                  <a:spcPct val="0"/>
                </a:spcBef>
                <a:spcAft>
                  <a:spcPct val="35000"/>
                </a:spcAft>
                <a:buNone/>
              </a:pPr>
              <a:r>
                <a:rPr lang="en-US" sz="1200" kern="1200" dirty="0">
                  <a:latin typeface="Franklin Gothic Medium" pitchFamily="34" charset="0"/>
                </a:rPr>
                <a:t>- Rotating equipment </a:t>
              </a:r>
            </a:p>
            <a:p>
              <a:pPr marL="0" lvl="0" indent="0" algn="l" defTabSz="622300">
                <a:lnSpc>
                  <a:spcPct val="90000"/>
                </a:lnSpc>
                <a:spcBef>
                  <a:spcPct val="0"/>
                </a:spcBef>
                <a:spcAft>
                  <a:spcPct val="35000"/>
                </a:spcAft>
                <a:buNone/>
              </a:pPr>
              <a:r>
                <a:rPr lang="en-US" sz="1200" kern="1200" dirty="0">
                  <a:latin typeface="Franklin Gothic Medium" pitchFamily="34" charset="0"/>
                </a:rPr>
                <a:t>- Piping </a:t>
              </a:r>
            </a:p>
            <a:p>
              <a:pPr marL="0" lvl="0" indent="0" algn="l" defTabSz="622300">
                <a:lnSpc>
                  <a:spcPct val="90000"/>
                </a:lnSpc>
                <a:spcBef>
                  <a:spcPct val="0"/>
                </a:spcBef>
                <a:spcAft>
                  <a:spcPct val="35000"/>
                </a:spcAft>
                <a:buNone/>
              </a:pPr>
              <a:r>
                <a:rPr lang="en-US" sz="1200" kern="1200" dirty="0">
                  <a:latin typeface="Franklin Gothic Medium" pitchFamily="34" charset="0"/>
                </a:rPr>
                <a:t>- Towers</a:t>
              </a:r>
            </a:p>
            <a:p>
              <a:pPr marL="0" lvl="0" indent="0" algn="l" defTabSz="622300">
                <a:lnSpc>
                  <a:spcPct val="90000"/>
                </a:lnSpc>
                <a:spcBef>
                  <a:spcPct val="0"/>
                </a:spcBef>
                <a:spcAft>
                  <a:spcPct val="35000"/>
                </a:spcAft>
                <a:buNone/>
              </a:pPr>
              <a:r>
                <a:rPr lang="en-US" sz="1200" kern="1200" dirty="0">
                  <a:latin typeface="Franklin Gothic Medium" pitchFamily="34" charset="0"/>
                </a:rPr>
                <a:t>- Heat Exchanges</a:t>
              </a:r>
            </a:p>
            <a:p>
              <a:pPr marL="0" lvl="0" indent="0" algn="l" defTabSz="622300">
                <a:lnSpc>
                  <a:spcPct val="90000"/>
                </a:lnSpc>
                <a:spcBef>
                  <a:spcPct val="0"/>
                </a:spcBef>
                <a:spcAft>
                  <a:spcPct val="35000"/>
                </a:spcAft>
                <a:buNone/>
              </a:pPr>
              <a:r>
                <a:rPr lang="en-US" sz="1200" kern="1200" dirty="0">
                  <a:latin typeface="Franklin Gothic Medium" pitchFamily="34" charset="0"/>
                </a:rPr>
                <a:t>- Tanks</a:t>
              </a:r>
            </a:p>
            <a:p>
              <a:pPr marL="0" lvl="0" indent="0" algn="l" defTabSz="622300">
                <a:lnSpc>
                  <a:spcPct val="90000"/>
                </a:lnSpc>
                <a:spcBef>
                  <a:spcPct val="0"/>
                </a:spcBef>
                <a:spcAft>
                  <a:spcPct val="35000"/>
                </a:spcAft>
                <a:buNone/>
              </a:pPr>
              <a:r>
                <a:rPr lang="en-US" sz="1200" kern="1200" dirty="0">
                  <a:latin typeface="Franklin Gothic Medium" pitchFamily="34" charset="0"/>
                </a:rPr>
                <a:t>- Pumps</a:t>
              </a:r>
            </a:p>
            <a:p>
              <a:pPr marL="0" lvl="0" indent="0" algn="l" defTabSz="622300">
                <a:lnSpc>
                  <a:spcPct val="90000"/>
                </a:lnSpc>
                <a:spcBef>
                  <a:spcPct val="0"/>
                </a:spcBef>
                <a:spcAft>
                  <a:spcPct val="35000"/>
                </a:spcAft>
                <a:buNone/>
              </a:pPr>
              <a:r>
                <a:rPr lang="en-US" sz="1200" kern="1200" dirty="0">
                  <a:latin typeface="Franklin Gothic Medium" pitchFamily="34" charset="0"/>
                </a:rPr>
                <a:t>- Boilers</a:t>
              </a:r>
            </a:p>
          </p:txBody>
        </p:sp>
      </p:grpSp>
      <p:sp>
        <p:nvSpPr>
          <p:cNvPr id="19" name="Freeform 12">
            <a:extLst>
              <a:ext uri="{FF2B5EF4-FFF2-40B4-BE49-F238E27FC236}">
                <a16:creationId xmlns:a16="http://schemas.microsoft.com/office/drawing/2014/main" id="{60A90FDC-E792-46E6-A406-AC22F75144FF}"/>
              </a:ext>
            </a:extLst>
          </p:cNvPr>
          <p:cNvSpPr/>
          <p:nvPr/>
        </p:nvSpPr>
        <p:spPr>
          <a:xfrm>
            <a:off x="9273139" y="1434785"/>
            <a:ext cx="2279969" cy="379563"/>
          </a:xfrm>
          <a:custGeom>
            <a:avLst/>
            <a:gdLst>
              <a:gd name="connsiteX0" fmla="*/ 0 w 2011188"/>
              <a:gd name="connsiteY0" fmla="*/ 0 h 316800"/>
              <a:gd name="connsiteX1" fmla="*/ 2011188 w 2011188"/>
              <a:gd name="connsiteY1" fmla="*/ 0 h 316800"/>
              <a:gd name="connsiteX2" fmla="*/ 2011188 w 2011188"/>
              <a:gd name="connsiteY2" fmla="*/ 316800 h 316800"/>
              <a:gd name="connsiteX3" fmla="*/ 0 w 2011188"/>
              <a:gd name="connsiteY3" fmla="*/ 316800 h 316800"/>
              <a:gd name="connsiteX4" fmla="*/ 0 w 2011188"/>
              <a:gd name="connsiteY4" fmla="*/ 0 h 31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188" h="316800">
                <a:moveTo>
                  <a:pt x="0" y="0"/>
                </a:moveTo>
                <a:lnTo>
                  <a:pt x="2011188" y="0"/>
                </a:lnTo>
                <a:lnTo>
                  <a:pt x="2011188" y="316800"/>
                </a:lnTo>
                <a:lnTo>
                  <a:pt x="0" y="316800"/>
                </a:lnTo>
                <a:lnTo>
                  <a:pt x="0" y="0"/>
                </a:lnTo>
                <a:close/>
              </a:path>
            </a:pathLst>
          </a:custGeom>
          <a:solidFill>
            <a:srgbClr val="F23B41"/>
          </a:solidFill>
          <a:ln>
            <a:solidFill>
              <a:srgbClr val="EF3C4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482" tIns="68275" rIns="119482" bIns="68275" numCol="1" spcCol="1270" anchor="ctr" anchorCtr="0">
            <a:noAutofit/>
          </a:bodyPr>
          <a:lstStyle/>
          <a:p>
            <a:pPr algn="ctr" defTabSz="746760">
              <a:lnSpc>
                <a:spcPct val="90000"/>
              </a:lnSpc>
              <a:spcBef>
                <a:spcPct val="0"/>
              </a:spcBef>
              <a:spcAft>
                <a:spcPct val="35000"/>
              </a:spcAft>
            </a:pPr>
            <a:r>
              <a:rPr lang="en-US" sz="1680" b="1" dirty="0">
                <a:latin typeface="Franklin Gothic Medium" pitchFamily="34" charset="0"/>
              </a:rPr>
              <a:t>Mechanical</a:t>
            </a:r>
          </a:p>
        </p:txBody>
      </p:sp>
      <p:sp>
        <p:nvSpPr>
          <p:cNvPr id="23" name="TextBox 22">
            <a:extLst>
              <a:ext uri="{FF2B5EF4-FFF2-40B4-BE49-F238E27FC236}">
                <a16:creationId xmlns:a16="http://schemas.microsoft.com/office/drawing/2014/main" id="{B447E8AE-3AF7-48D1-986C-00024FD29056}"/>
              </a:ext>
            </a:extLst>
          </p:cNvPr>
          <p:cNvSpPr txBox="1"/>
          <p:nvPr/>
        </p:nvSpPr>
        <p:spPr>
          <a:xfrm>
            <a:off x="6291072" y="6355080"/>
            <a:ext cx="5757262"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Tree>
    <p:extLst>
      <p:ext uri="{BB962C8B-B14F-4D97-AF65-F5344CB8AC3E}">
        <p14:creationId xmlns:p14="http://schemas.microsoft.com/office/powerpoint/2010/main" val="4036006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p:nvPr/>
        </p:nvSpPr>
        <p:spPr>
          <a:xfrm>
            <a:off x="1750178" y="6456909"/>
            <a:ext cx="5794031" cy="167906"/>
          </a:xfrm>
          <a:prstGeom prst="rect">
            <a:avLst/>
          </a:prstGeom>
          <a:noFill/>
          <a:ln>
            <a:noFill/>
          </a:ln>
        </p:spPr>
        <p:txBody>
          <a:bodyPr spcFirstLastPara="1" wrap="square" lIns="35719" tIns="35719" rIns="35719" bIns="35719" anchor="ctr" anchorCtr="0">
            <a:noAutofit/>
          </a:bodyPr>
          <a:lstStyle/>
          <a:p>
            <a:pPr marR="321457">
              <a:buClr>
                <a:srgbClr val="000000"/>
              </a:buClr>
              <a:buSzPts val="1100"/>
            </a:pPr>
            <a:r>
              <a:rPr lang="en-US" sz="773" dirty="0">
                <a:solidFill>
                  <a:srgbClr val="000000"/>
                </a:solidFill>
                <a:latin typeface="Montserrat Medium"/>
                <a:ea typeface="Montserrat Medium"/>
                <a:cs typeface="Montserrat Medium"/>
                <a:sym typeface="Montserrat Medium"/>
              </a:rPr>
              <a:t>Phone: 361-407-1868  |    </a:t>
            </a:r>
            <a:r>
              <a:rPr lang="en-US" sz="773" u="sng" dirty="0">
                <a:solidFill>
                  <a:schemeClr val="hlink"/>
                </a:solidFill>
                <a:latin typeface="Montserrat Medium"/>
                <a:ea typeface="Montserrat Medium"/>
                <a:cs typeface="Montserrat Medium"/>
                <a:sym typeface="Montserrat Medium"/>
                <a:hlinkClick r:id="rId3"/>
              </a:rPr>
              <a:t>www.rasservicesi.com</a:t>
            </a:r>
            <a:r>
              <a:rPr lang="en-US" sz="773" dirty="0">
                <a:solidFill>
                  <a:srgbClr val="000000"/>
                </a:solidFill>
                <a:latin typeface="Montserrat Medium"/>
                <a:ea typeface="Montserrat Medium"/>
                <a:cs typeface="Montserrat Medium"/>
                <a:sym typeface="Montserrat Medium"/>
              </a:rPr>
              <a:t>  |   </a:t>
            </a:r>
            <a:endParaRPr sz="1266" dirty="0"/>
          </a:p>
        </p:txBody>
      </p:sp>
      <p:sp>
        <p:nvSpPr>
          <p:cNvPr id="275" name="Google Shape;275;p32"/>
          <p:cNvSpPr/>
          <p:nvPr/>
        </p:nvSpPr>
        <p:spPr>
          <a:xfrm>
            <a:off x="1518047" y="7162"/>
            <a:ext cx="9155953" cy="1232086"/>
          </a:xfrm>
          <a:prstGeom prst="rect">
            <a:avLst/>
          </a:prstGeom>
          <a:solidFill>
            <a:srgbClr val="D26A40"/>
          </a:solidFill>
          <a:ln>
            <a:noFill/>
          </a:ln>
        </p:spPr>
        <p:txBody>
          <a:bodyPr spcFirstLastPara="1" wrap="square" lIns="35719" tIns="35719" rIns="35719" bIns="35719" anchor="ctr" anchorCtr="0">
            <a:noAutofit/>
          </a:bodyPr>
          <a:lstStyle/>
          <a:p>
            <a:pPr algn="ctr">
              <a:buClr>
                <a:srgbClr val="000000"/>
              </a:buClr>
              <a:buSzPts val="4200"/>
            </a:pPr>
            <a:endParaRPr sz="2953">
              <a:solidFill>
                <a:srgbClr val="000000"/>
              </a:solidFill>
              <a:latin typeface="Gill Sans"/>
              <a:ea typeface="Gill Sans"/>
              <a:cs typeface="Gill Sans"/>
              <a:sym typeface="Gill Sans"/>
            </a:endParaRPr>
          </a:p>
        </p:txBody>
      </p:sp>
      <p:sp>
        <p:nvSpPr>
          <p:cNvPr id="277" name="Google Shape;277;p32"/>
          <p:cNvSpPr txBox="1"/>
          <p:nvPr/>
        </p:nvSpPr>
        <p:spPr>
          <a:xfrm>
            <a:off x="4864608" y="707705"/>
            <a:ext cx="3294080" cy="609084"/>
          </a:xfrm>
          <a:prstGeom prst="rect">
            <a:avLst/>
          </a:prstGeom>
          <a:noFill/>
          <a:ln>
            <a:noFill/>
          </a:ln>
        </p:spPr>
        <p:txBody>
          <a:bodyPr spcFirstLastPara="1" wrap="square" lIns="35719" tIns="35719" rIns="35719" bIns="35719" anchor="ctr" anchorCtr="0">
            <a:noAutofit/>
          </a:bodyPr>
          <a:lstStyle/>
          <a:p>
            <a:pPr>
              <a:buClr>
                <a:srgbClr val="FFFFFF"/>
              </a:buClr>
              <a:buSzPts val="4000"/>
            </a:pPr>
            <a:r>
              <a:rPr lang="en-US" sz="2812" b="1" dirty="0">
                <a:solidFill>
                  <a:srgbClr val="FFFFFF"/>
                </a:solidFill>
              </a:rPr>
              <a:t>Leadership Bio </a:t>
            </a:r>
            <a:endParaRPr sz="1266" dirty="0"/>
          </a:p>
        </p:txBody>
      </p:sp>
      <p:sp>
        <p:nvSpPr>
          <p:cNvPr id="278" name="Google Shape;278;p32"/>
          <p:cNvSpPr txBox="1"/>
          <p:nvPr/>
        </p:nvSpPr>
        <p:spPr>
          <a:xfrm>
            <a:off x="1580083" y="1438850"/>
            <a:ext cx="3980148" cy="530930"/>
          </a:xfrm>
          <a:prstGeom prst="rect">
            <a:avLst/>
          </a:prstGeom>
          <a:noFill/>
          <a:ln>
            <a:noFill/>
          </a:ln>
        </p:spPr>
        <p:txBody>
          <a:bodyPr spcFirstLastPara="1" wrap="square" lIns="64283" tIns="64283" rIns="64283" bIns="64283" anchor="t" anchorCtr="0">
            <a:noAutofit/>
          </a:bodyPr>
          <a:lstStyle/>
          <a:p>
            <a:r>
              <a:rPr lang="en-US" sz="1969" dirty="0"/>
              <a:t>Al Smith</a:t>
            </a:r>
            <a:endParaRPr sz="1969" dirty="0"/>
          </a:p>
          <a:p>
            <a:r>
              <a:rPr lang="en-US" sz="1969" dirty="0"/>
              <a:t>Owner/President</a:t>
            </a:r>
            <a:r>
              <a:rPr lang="en-US" sz="2109" dirty="0"/>
              <a:t> </a:t>
            </a:r>
            <a:endParaRPr sz="2109" dirty="0"/>
          </a:p>
        </p:txBody>
      </p:sp>
      <p:sp>
        <p:nvSpPr>
          <p:cNvPr id="279" name="Google Shape;279;p32"/>
          <p:cNvSpPr txBox="1"/>
          <p:nvPr/>
        </p:nvSpPr>
        <p:spPr>
          <a:xfrm>
            <a:off x="3511296" y="1316789"/>
            <a:ext cx="8680704" cy="3050386"/>
          </a:xfrm>
          <a:prstGeom prst="rect">
            <a:avLst/>
          </a:prstGeom>
          <a:noFill/>
          <a:ln>
            <a:noFill/>
          </a:ln>
        </p:spPr>
        <p:txBody>
          <a:bodyPr spcFirstLastPara="1" wrap="square" lIns="64283" tIns="64283" rIns="64283" bIns="64283" anchor="t" anchorCtr="0">
            <a:noAutofit/>
          </a:bodyPr>
          <a:lstStyle/>
          <a:p>
            <a:pPr marR="44647">
              <a:lnSpc>
                <a:spcPct val="150000"/>
              </a:lnSpc>
            </a:pPr>
            <a:r>
              <a:rPr lang="en-US" sz="1200" b="1" dirty="0">
                <a:solidFill>
                  <a:schemeClr val="dk1"/>
                </a:solidFill>
                <a:highlight>
                  <a:srgbClr val="C0C0C0"/>
                </a:highlight>
              </a:rPr>
              <a:t>Al Smith was born and raised in Frostproof, Fla and attended Frostproof Jr-Sr High. He began his career in August of 1977 by joining the U.S.M.C. After Honorable Discharge, Al began his trek through the construction sector. He started out as a code welder for Watkins Engineers in the early 80’s and progressed into lower level supervision. He was hired into Cargill where he progressed from Maintenance Supervisor – Maintenance Manager – Project Manager – Sr. Project Manager.  </a:t>
            </a:r>
          </a:p>
          <a:p>
            <a:pPr marR="44647">
              <a:lnSpc>
                <a:spcPct val="150000"/>
              </a:lnSpc>
            </a:pPr>
            <a:r>
              <a:rPr lang="en-US" sz="1200" b="1" dirty="0">
                <a:solidFill>
                  <a:schemeClr val="dk1"/>
                </a:solidFill>
                <a:highlight>
                  <a:srgbClr val="C0C0C0"/>
                </a:highlight>
              </a:rPr>
              <a:t>Al has spent the last 19+ years overseeing emergency and high-risk outages and capital projects in Paper, Oil-Gas, Petro-Chem, Chemical, Mining, Fertilizer, Food Service, Biofuel and Power facilities.</a:t>
            </a:r>
            <a:endParaRPr sz="1200" b="1" dirty="0">
              <a:solidFill>
                <a:schemeClr val="dk1"/>
              </a:solidFill>
              <a:highlight>
                <a:srgbClr val="C0C0C0"/>
              </a:highlight>
            </a:endParaRPr>
          </a:p>
          <a:p>
            <a:pPr marR="44647">
              <a:lnSpc>
                <a:spcPct val="150000"/>
              </a:lnSpc>
            </a:pPr>
            <a:r>
              <a:rPr lang="en-US" sz="1200" b="1" dirty="0">
                <a:solidFill>
                  <a:schemeClr val="dk1"/>
                </a:solidFill>
                <a:highlight>
                  <a:srgbClr val="C0C0C0"/>
                </a:highlight>
              </a:rPr>
              <a:t>Al has 30+ years of experience in the construction industry with Project Management oversight of FEED, FEL, estimation, schedule/planning, execution, cost control/tracking, reporting, commissioning and close-out procedures of capital projects. His reputation as a strong leader, whose strength at troubleshooting, identifying and eliminating potential problems, allows for completion of projects on schedule and within budget.</a:t>
            </a:r>
            <a:endParaRPr sz="1200" b="1" dirty="0">
              <a:solidFill>
                <a:schemeClr val="dk1"/>
              </a:solidFill>
              <a:highlight>
                <a:srgbClr val="C0C0C0"/>
              </a:highlight>
            </a:endParaRPr>
          </a:p>
          <a:p>
            <a:pPr marR="44647">
              <a:lnSpc>
                <a:spcPct val="150000"/>
              </a:lnSpc>
            </a:pPr>
            <a:r>
              <a:rPr lang="en-US" sz="1200" b="1" dirty="0">
                <a:solidFill>
                  <a:schemeClr val="dk1"/>
                </a:solidFill>
                <a:highlight>
                  <a:srgbClr val="C0C0C0"/>
                </a:highlight>
              </a:rPr>
              <a:t>Al has a strong background in Capital Construction and Turn-Around Management including all forms of welding, millwright, ironwork, fabrication, heavy-rigging, crane and standard construction activities; development and implementation of reliability-based maintenance programs utilizing multiple forms of preventative, predictive and proactive formats; knowledge and disposition to manage multiple projects at one time across multiple sites; and emphasis on a safety culture based off focus on leadership and education towards a zero-incident safety foundation. Smith has accomplished Incident Free safety records multiple times with millions of safe work hours executed.</a:t>
            </a:r>
            <a:endParaRPr sz="1200" b="1" dirty="0">
              <a:solidFill>
                <a:schemeClr val="dk1"/>
              </a:solidFill>
              <a:highlight>
                <a:srgbClr val="C0C0C0"/>
              </a:highlight>
            </a:endParaRPr>
          </a:p>
          <a:p>
            <a:pPr marR="44647">
              <a:lnSpc>
                <a:spcPct val="150000"/>
              </a:lnSpc>
            </a:pPr>
            <a:r>
              <a:rPr lang="en-US" sz="1200" b="1" dirty="0">
                <a:solidFill>
                  <a:schemeClr val="dk1"/>
                </a:solidFill>
                <a:highlight>
                  <a:srgbClr val="C0C0C0"/>
                </a:highlight>
              </a:rPr>
              <a:t>Al has developed an excellent core unit by affiliating with the best Engineers, Suppliers, Contractors and Contract Work force into long term partnerships ready to take on any challenge in the industry.  </a:t>
            </a:r>
            <a:endParaRPr sz="1200" b="1" dirty="0">
              <a:solidFill>
                <a:schemeClr val="dk1"/>
              </a:solidFill>
              <a:highlight>
                <a:srgbClr val="C0C0C0"/>
              </a:highlight>
            </a:endParaRPr>
          </a:p>
          <a:p>
            <a:pPr marR="44647">
              <a:lnSpc>
                <a:spcPct val="150000"/>
              </a:lnSpc>
            </a:pPr>
            <a:endParaRPr sz="844" b="1" dirty="0">
              <a:solidFill>
                <a:schemeClr val="dk1"/>
              </a:solidFill>
              <a:highlight>
                <a:srgbClr val="FFFFFF"/>
              </a:highlight>
            </a:endParaRPr>
          </a:p>
        </p:txBody>
      </p:sp>
      <p:pic>
        <p:nvPicPr>
          <p:cNvPr id="280" name="Google Shape;280;p32"/>
          <p:cNvPicPr preferRelativeResize="0"/>
          <p:nvPr/>
        </p:nvPicPr>
        <p:blipFill>
          <a:blip r:embed="rId4">
            <a:alphaModFix/>
          </a:blip>
          <a:stretch>
            <a:fillRect/>
          </a:stretch>
        </p:blipFill>
        <p:spPr>
          <a:xfrm>
            <a:off x="503498" y="3191632"/>
            <a:ext cx="2882373" cy="3265277"/>
          </a:xfrm>
          <a:prstGeom prst="rect">
            <a:avLst/>
          </a:prstGeom>
          <a:noFill/>
          <a:ln>
            <a:noFill/>
          </a:ln>
        </p:spPr>
      </p:pic>
      <p:sp>
        <p:nvSpPr>
          <p:cNvPr id="10" name="Rectangle 9">
            <a:extLst>
              <a:ext uri="{FF2B5EF4-FFF2-40B4-BE49-F238E27FC236}">
                <a16:creationId xmlns:a16="http://schemas.microsoft.com/office/drawing/2014/main" id="{A2129619-6829-4325-9663-E208EB019ADB}"/>
              </a:ext>
            </a:extLst>
          </p:cNvPr>
          <p:cNvSpPr/>
          <p:nvPr/>
        </p:nvSpPr>
        <p:spPr>
          <a:xfrm>
            <a:off x="2198255" y="7162"/>
            <a:ext cx="7841673" cy="815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rPr>
              <a:t>RAS Services, LLC</a:t>
            </a:r>
          </a:p>
        </p:txBody>
      </p:sp>
      <p:sp>
        <p:nvSpPr>
          <p:cNvPr id="14" name="TextBox 13">
            <a:extLst>
              <a:ext uri="{FF2B5EF4-FFF2-40B4-BE49-F238E27FC236}">
                <a16:creationId xmlns:a16="http://schemas.microsoft.com/office/drawing/2014/main" id="{1C1F0D3F-FAD7-41C8-B424-46C709B42D59}"/>
              </a:ext>
            </a:extLst>
          </p:cNvPr>
          <p:cNvSpPr txBox="1"/>
          <p:nvPr/>
        </p:nvSpPr>
        <p:spPr>
          <a:xfrm>
            <a:off x="5618073" y="6456910"/>
            <a:ext cx="6115507"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asmith@rasservices.com     </a:t>
            </a:r>
            <a:r>
              <a:rPr lang="en-US" sz="1000" b="1" dirty="0">
                <a:latin typeface="Arial" panose="020B0604020202020204" pitchFamily="34" charset="0"/>
                <a:cs typeface="Arial" panose="020B0604020202020204" pitchFamily="34" charset="0"/>
              </a:rPr>
              <a:t>361-407-1868    www.rasprojectservices.com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DF3D-F0E0-4C24-A0AF-C592863480FB}"/>
              </a:ext>
            </a:extLst>
          </p:cNvPr>
          <p:cNvSpPr>
            <a:spLocks noGrp="1"/>
          </p:cNvSpPr>
          <p:nvPr>
            <p:ph type="title"/>
          </p:nvPr>
        </p:nvSpPr>
        <p:spPr>
          <a:xfrm>
            <a:off x="1484311" y="1"/>
            <a:ext cx="7705871" cy="1066800"/>
          </a:xfrm>
        </p:spPr>
        <p:txBody>
          <a:bodyPr/>
          <a:lstStyle/>
          <a:p>
            <a:r>
              <a:rPr lang="en-US" dirty="0"/>
              <a:t>  </a:t>
            </a:r>
            <a:r>
              <a:rPr lang="en-US" b="1" dirty="0">
                <a:highlight>
                  <a:srgbClr val="FF00FF"/>
                </a:highlight>
              </a:rPr>
              <a:t>RAS Project Management</a:t>
            </a:r>
          </a:p>
        </p:txBody>
      </p:sp>
      <p:sp>
        <p:nvSpPr>
          <p:cNvPr id="3" name="Content Placeholder 2">
            <a:extLst>
              <a:ext uri="{FF2B5EF4-FFF2-40B4-BE49-F238E27FC236}">
                <a16:creationId xmlns:a16="http://schemas.microsoft.com/office/drawing/2014/main" id="{911031E4-88A5-4F4B-8A3A-38EF565B575E}"/>
              </a:ext>
            </a:extLst>
          </p:cNvPr>
          <p:cNvSpPr>
            <a:spLocks noGrp="1"/>
          </p:cNvSpPr>
          <p:nvPr>
            <p:ph idx="1"/>
          </p:nvPr>
        </p:nvSpPr>
        <p:spPr>
          <a:xfrm>
            <a:off x="1362457" y="1066800"/>
            <a:ext cx="8077108" cy="5031583"/>
          </a:xfrm>
        </p:spPr>
        <p:txBody>
          <a:bodyPr>
            <a:normAutofit/>
          </a:bodyPr>
          <a:lstStyle/>
          <a:p>
            <a:r>
              <a:rPr lang="en-US" sz="1600" dirty="0"/>
              <a:t>Successfully provided Project Management Services for Power, Fertilizer, Chemical &amp; Food Beverage Industries since 2001.</a:t>
            </a:r>
          </a:p>
          <a:p>
            <a:r>
              <a:rPr lang="en-US" sz="1600" dirty="0"/>
              <a:t>Proven success in self performance and brokerage of Project Management Services in all disciplines to multiple industries. </a:t>
            </a:r>
          </a:p>
          <a:p>
            <a:r>
              <a:rPr lang="en-US" sz="1600" dirty="0"/>
              <a:t>Capability of Brokering Skilled Project Professionals to any client site location domestic or abroad. </a:t>
            </a:r>
          </a:p>
          <a:p>
            <a:r>
              <a:rPr lang="en-US" sz="1600" dirty="0"/>
              <a:t>Structural, Civil, Process, Environmental Engineering capabilities. </a:t>
            </a:r>
          </a:p>
          <a:p>
            <a:r>
              <a:rPr lang="en-US" sz="1600" dirty="0"/>
              <a:t>Associated with 100+ Engineering Firms, Fabrication Shops and Contract Groups ready for deployment.  </a:t>
            </a:r>
          </a:p>
          <a:p>
            <a:r>
              <a:rPr lang="en-US" sz="1600" dirty="0"/>
              <a:t>Project Managers, Construction Managers, Project Coordinators, Planners, Schedulers,  Q/C techs, Safety techs, Office Management,  Material Management, Document Control currently available. </a:t>
            </a:r>
          </a:p>
          <a:p>
            <a:r>
              <a:rPr lang="en-US" sz="1600" dirty="0"/>
              <a:t>Effectively able staff and manage multiple projects on multiple sites.</a:t>
            </a:r>
          </a:p>
          <a:p>
            <a:r>
              <a:rPr lang="en-US" sz="1600" dirty="0"/>
              <a:t>Over 700+ skilled project craftsmen in current data base. </a:t>
            </a:r>
          </a:p>
          <a:p>
            <a:r>
              <a:rPr lang="en-US" sz="1600" dirty="0"/>
              <a:t>References available per industry application as requested</a:t>
            </a:r>
            <a:r>
              <a:rPr lang="en-US" sz="1900" dirty="0"/>
              <a:t>.  </a:t>
            </a:r>
          </a:p>
          <a:p>
            <a:endParaRPr lang="en-US" dirty="0"/>
          </a:p>
        </p:txBody>
      </p:sp>
      <p:pic>
        <p:nvPicPr>
          <p:cNvPr id="5" name="Picture 4" descr="A picture containing building, train, platform, track&#10;&#10;Description automatically generated">
            <a:extLst>
              <a:ext uri="{FF2B5EF4-FFF2-40B4-BE49-F238E27FC236}">
                <a16:creationId xmlns:a16="http://schemas.microsoft.com/office/drawing/2014/main" id="{961258E5-9CC1-4D0F-BA34-67B6E1965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5074920"/>
            <a:ext cx="5089236" cy="1783080"/>
          </a:xfrm>
          <a:prstGeom prst="rect">
            <a:avLst/>
          </a:prstGeom>
        </p:spPr>
      </p:pic>
      <p:sp>
        <p:nvSpPr>
          <p:cNvPr id="6" name="TextBox 5">
            <a:extLst>
              <a:ext uri="{FF2B5EF4-FFF2-40B4-BE49-F238E27FC236}">
                <a16:creationId xmlns:a16="http://schemas.microsoft.com/office/drawing/2014/main" id="{C150318E-4C21-4F6E-8236-94CE4993F474}"/>
              </a:ext>
            </a:extLst>
          </p:cNvPr>
          <p:cNvSpPr txBox="1"/>
          <p:nvPr/>
        </p:nvSpPr>
        <p:spPr>
          <a:xfrm>
            <a:off x="2258568" y="6355081"/>
            <a:ext cx="9789766"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361-407-1868        www.rasprojectservices.com</a:t>
            </a:r>
          </a:p>
        </p:txBody>
      </p:sp>
    </p:spTree>
    <p:extLst>
      <p:ext uri="{BB962C8B-B14F-4D97-AF65-F5344CB8AC3E}">
        <p14:creationId xmlns:p14="http://schemas.microsoft.com/office/powerpoint/2010/main" val="2698775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BDD8-57FD-445C-A8AE-E5FACFF0CCE9}"/>
              </a:ext>
            </a:extLst>
          </p:cNvPr>
          <p:cNvSpPr>
            <a:spLocks noGrp="1"/>
          </p:cNvSpPr>
          <p:nvPr>
            <p:ph type="title"/>
          </p:nvPr>
        </p:nvSpPr>
        <p:spPr>
          <a:xfrm>
            <a:off x="1484311" y="1"/>
            <a:ext cx="10018714" cy="868218"/>
          </a:xfrm>
        </p:spPr>
        <p:txBody>
          <a:bodyPr/>
          <a:lstStyle/>
          <a:p>
            <a:r>
              <a:rPr lang="en-US" dirty="0"/>
              <a:t> </a:t>
            </a:r>
            <a:r>
              <a:rPr lang="en-US" b="1" dirty="0">
                <a:highlight>
                  <a:srgbClr val="FF00FF"/>
                </a:highlight>
              </a:rPr>
              <a:t>RAS Fabrication &amp; Field Services </a:t>
            </a:r>
          </a:p>
        </p:txBody>
      </p:sp>
      <p:sp>
        <p:nvSpPr>
          <p:cNvPr id="3" name="Content Placeholder 2">
            <a:extLst>
              <a:ext uri="{FF2B5EF4-FFF2-40B4-BE49-F238E27FC236}">
                <a16:creationId xmlns:a16="http://schemas.microsoft.com/office/drawing/2014/main" id="{E73B78F7-C4A0-4087-8AF2-D51FC13379A5}"/>
              </a:ext>
            </a:extLst>
          </p:cNvPr>
          <p:cNvSpPr>
            <a:spLocks noGrp="1"/>
          </p:cNvSpPr>
          <p:nvPr>
            <p:ph idx="1"/>
          </p:nvPr>
        </p:nvSpPr>
        <p:spPr>
          <a:xfrm>
            <a:off x="6289964" y="951345"/>
            <a:ext cx="5643417" cy="2647733"/>
          </a:xfrm>
        </p:spPr>
        <p:txBody>
          <a:bodyPr>
            <a:normAutofit fontScale="92500" lnSpcReduction="20000"/>
          </a:bodyPr>
          <a:lstStyle/>
          <a:p>
            <a:r>
              <a:rPr lang="en-US" sz="1400" dirty="0"/>
              <a:t>Associated with 100+ Engineering Firms, Fabrication Shops and Contract Groups ready for deployment.   All prepared to provide services, equipment, materials, fabricated components as well as Project and Construction Management Professionals, or complete turnkey projects.  </a:t>
            </a:r>
          </a:p>
          <a:p>
            <a:r>
              <a:rPr lang="en-US" sz="1400" dirty="0"/>
              <a:t>Aligned with multiple Engineering Firms, Fabrication Shops and Contractor Groups who have proven success records on T/M, Cost Plus, Fixed Fee and Lump Sum Capital projects completed on both domestic and foreign industrial sites ranging from $100k to $3B.  </a:t>
            </a:r>
          </a:p>
          <a:p>
            <a:r>
              <a:rPr lang="en-US" sz="1400" dirty="0"/>
              <a:t>Fabrication and Installation of all forms of tanks, vessels and related equipment.  </a:t>
            </a:r>
          </a:p>
          <a:p>
            <a:endParaRPr lang="en-US" sz="1400" dirty="0"/>
          </a:p>
          <a:p>
            <a:pPr marL="0" indent="0">
              <a:buNone/>
            </a:pPr>
            <a:r>
              <a:rPr lang="en-US" dirty="0"/>
              <a:t>  </a:t>
            </a:r>
          </a:p>
        </p:txBody>
      </p:sp>
      <p:pic>
        <p:nvPicPr>
          <p:cNvPr id="5" name="Picture 4" descr="A large room&#10;&#10;Description automatically generated">
            <a:extLst>
              <a:ext uri="{FF2B5EF4-FFF2-40B4-BE49-F238E27FC236}">
                <a16:creationId xmlns:a16="http://schemas.microsoft.com/office/drawing/2014/main" id="{C930CCC4-F114-4683-8F91-D027B3080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10" y="1754909"/>
            <a:ext cx="4611689" cy="3842327"/>
          </a:xfrm>
          <a:prstGeom prst="rect">
            <a:avLst/>
          </a:prstGeom>
        </p:spPr>
      </p:pic>
      <p:grpSp>
        <p:nvGrpSpPr>
          <p:cNvPr id="7" name="Group 6">
            <a:extLst>
              <a:ext uri="{FF2B5EF4-FFF2-40B4-BE49-F238E27FC236}">
                <a16:creationId xmlns:a16="http://schemas.microsoft.com/office/drawing/2014/main" id="{B46C4244-B243-4D3B-9B7F-449A8C8BDD64}"/>
              </a:ext>
            </a:extLst>
          </p:cNvPr>
          <p:cNvGrpSpPr/>
          <p:nvPr/>
        </p:nvGrpSpPr>
        <p:grpSpPr>
          <a:xfrm>
            <a:off x="9833956" y="3044952"/>
            <a:ext cx="1870364" cy="3310128"/>
            <a:chOff x="8191509" y="2036825"/>
            <a:chExt cx="1781506" cy="2489454"/>
          </a:xfrm>
          <a:solidFill>
            <a:schemeClr val="bg1">
              <a:lumMod val="85000"/>
            </a:schemeClr>
          </a:solidFill>
        </p:grpSpPr>
        <p:sp>
          <p:nvSpPr>
            <p:cNvPr id="8" name="Rectangle: Top Corners Rounded 7">
              <a:extLst>
                <a:ext uri="{FF2B5EF4-FFF2-40B4-BE49-F238E27FC236}">
                  <a16:creationId xmlns:a16="http://schemas.microsoft.com/office/drawing/2014/main" id="{C842B99A-2ADB-4B59-946C-04BD1F613490}"/>
                </a:ext>
              </a:extLst>
            </p:cNvPr>
            <p:cNvSpPr/>
            <p:nvPr/>
          </p:nvSpPr>
          <p:spPr>
            <a:xfrm rot="10800000">
              <a:off x="8191509" y="2036825"/>
              <a:ext cx="1781506" cy="2489454"/>
            </a:xfrm>
            <a:prstGeom prst="round2SameRect">
              <a:avLst>
                <a:gd name="adj1" fmla="val 10500"/>
                <a:gd name="adj2" fmla="val 0"/>
              </a:avLst>
            </a:prstGeom>
            <a:grpFill/>
            <a:ln>
              <a:solidFill>
                <a:srgbClr val="EF3C4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Rectangle: Top Corners Rounded 4">
              <a:extLst>
                <a:ext uri="{FF2B5EF4-FFF2-40B4-BE49-F238E27FC236}">
                  <a16:creationId xmlns:a16="http://schemas.microsoft.com/office/drawing/2014/main" id="{A34AE4B0-04F9-4618-865C-51CC238B73FD}"/>
                </a:ext>
              </a:extLst>
            </p:cNvPr>
            <p:cNvSpPr txBox="1"/>
            <p:nvPr/>
          </p:nvSpPr>
          <p:spPr>
            <a:xfrm>
              <a:off x="8246296" y="2512131"/>
              <a:ext cx="1671932" cy="195936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solidFill>
                    <a:srgbClr val="EF3C42"/>
                  </a:solidFill>
                  <a:latin typeface="Franklin Gothic Medium" pitchFamily="34" charset="0"/>
                </a:rPr>
                <a:t>Fabrication</a:t>
              </a:r>
            </a:p>
            <a:p>
              <a:pPr marL="0" lvl="0" indent="0" algn="l" defTabSz="622300">
                <a:lnSpc>
                  <a:spcPct val="90000"/>
                </a:lnSpc>
                <a:spcBef>
                  <a:spcPct val="0"/>
                </a:spcBef>
                <a:spcAft>
                  <a:spcPts val="320"/>
                </a:spcAft>
                <a:buNone/>
              </a:pPr>
              <a:r>
                <a:rPr lang="en-US" sz="1200" kern="1200" dirty="0">
                  <a:latin typeface="Franklin Gothic Medium" pitchFamily="34" charset="0"/>
                </a:rPr>
                <a:t>- </a:t>
              </a:r>
              <a:r>
                <a:rPr lang="en-US" sz="1000" kern="1200" dirty="0">
                  <a:latin typeface="Franklin Gothic Medium" pitchFamily="34" charset="0"/>
                </a:rPr>
                <a:t>Tanks</a:t>
              </a:r>
            </a:p>
            <a:p>
              <a:pPr marL="0" lvl="0" indent="0" algn="l" defTabSz="622300">
                <a:lnSpc>
                  <a:spcPct val="90000"/>
                </a:lnSpc>
                <a:spcBef>
                  <a:spcPct val="0"/>
                </a:spcBef>
                <a:spcAft>
                  <a:spcPts val="320"/>
                </a:spcAft>
                <a:buNone/>
              </a:pPr>
              <a:r>
                <a:rPr lang="en-US" sz="1000" kern="1200" dirty="0">
                  <a:latin typeface="Franklin Gothic Medium" pitchFamily="34" charset="0"/>
                </a:rPr>
                <a:t>-  Skids </a:t>
              </a:r>
            </a:p>
            <a:p>
              <a:pPr marL="0" lvl="0" indent="0" algn="l" defTabSz="622300">
                <a:lnSpc>
                  <a:spcPct val="90000"/>
                </a:lnSpc>
                <a:spcBef>
                  <a:spcPct val="0"/>
                </a:spcBef>
                <a:spcAft>
                  <a:spcPts val="320"/>
                </a:spcAft>
                <a:buNone/>
              </a:pPr>
              <a:r>
                <a:rPr lang="en-US" sz="1000" kern="1200" dirty="0">
                  <a:latin typeface="Franklin Gothic Medium" pitchFamily="34" charset="0"/>
                </a:rPr>
                <a:t>-  Vessels</a:t>
              </a:r>
            </a:p>
            <a:p>
              <a:pPr marL="0" lvl="0" indent="0" algn="l" defTabSz="622300">
                <a:lnSpc>
                  <a:spcPct val="90000"/>
                </a:lnSpc>
                <a:spcBef>
                  <a:spcPct val="0"/>
                </a:spcBef>
                <a:spcAft>
                  <a:spcPts val="320"/>
                </a:spcAft>
                <a:buNone/>
              </a:pPr>
              <a:r>
                <a:rPr lang="en-US" sz="1000" kern="1200" dirty="0">
                  <a:latin typeface="Franklin Gothic Medium" pitchFamily="34" charset="0"/>
                </a:rPr>
                <a:t>-  Platforms</a:t>
              </a:r>
            </a:p>
            <a:p>
              <a:pPr marL="0" lvl="0" indent="0" algn="l" defTabSz="622300">
                <a:lnSpc>
                  <a:spcPct val="90000"/>
                </a:lnSpc>
                <a:spcBef>
                  <a:spcPct val="0"/>
                </a:spcBef>
                <a:spcAft>
                  <a:spcPts val="320"/>
                </a:spcAft>
                <a:buNone/>
              </a:pPr>
              <a:r>
                <a:rPr lang="en-US" sz="1000" kern="1200" dirty="0">
                  <a:latin typeface="Franklin Gothic Medium" pitchFamily="34" charset="0"/>
                </a:rPr>
                <a:t>-  Stairs / Catwalks</a:t>
              </a:r>
            </a:p>
            <a:p>
              <a:pPr marL="0" lvl="0" indent="0" algn="l" defTabSz="622300">
                <a:lnSpc>
                  <a:spcPct val="90000"/>
                </a:lnSpc>
                <a:spcBef>
                  <a:spcPct val="0"/>
                </a:spcBef>
                <a:spcAft>
                  <a:spcPts val="320"/>
                </a:spcAft>
                <a:buNone/>
              </a:pPr>
              <a:r>
                <a:rPr lang="en-US" sz="1000" kern="1200" dirty="0">
                  <a:latin typeface="Franklin Gothic Medium" pitchFamily="34" charset="0"/>
                </a:rPr>
                <a:t>-  Conveyor Frame</a:t>
              </a:r>
            </a:p>
            <a:p>
              <a:pPr marL="171450" lvl="0" indent="-171450" algn="l" defTabSz="622300">
                <a:lnSpc>
                  <a:spcPct val="90000"/>
                </a:lnSpc>
                <a:spcBef>
                  <a:spcPct val="0"/>
                </a:spcBef>
                <a:spcAft>
                  <a:spcPts val="320"/>
                </a:spcAft>
                <a:buFontTx/>
                <a:buChar char="-"/>
              </a:pPr>
              <a:r>
                <a:rPr lang="en-US" sz="1000" kern="1200" dirty="0">
                  <a:latin typeface="Franklin Gothic Medium" pitchFamily="34" charset="0"/>
                </a:rPr>
                <a:t>Piping</a:t>
              </a:r>
            </a:p>
            <a:p>
              <a:pPr marL="171450" lvl="0" indent="-171450" algn="l" defTabSz="622300">
                <a:lnSpc>
                  <a:spcPct val="90000"/>
                </a:lnSpc>
                <a:spcBef>
                  <a:spcPct val="0"/>
                </a:spcBef>
                <a:spcAft>
                  <a:spcPts val="320"/>
                </a:spcAft>
                <a:buFontTx/>
                <a:buChar char="-"/>
              </a:pPr>
              <a:r>
                <a:rPr lang="en-US" sz="1000" dirty="0">
                  <a:latin typeface="Franklin Gothic Medium" pitchFamily="34" charset="0"/>
                </a:rPr>
                <a:t>Pipe Stands</a:t>
              </a:r>
            </a:p>
            <a:p>
              <a:pPr marL="171450" lvl="0" indent="-171450" algn="l" defTabSz="622300">
                <a:lnSpc>
                  <a:spcPct val="90000"/>
                </a:lnSpc>
                <a:spcBef>
                  <a:spcPct val="0"/>
                </a:spcBef>
                <a:spcAft>
                  <a:spcPts val="320"/>
                </a:spcAft>
                <a:buFontTx/>
                <a:buChar char="-"/>
              </a:pPr>
              <a:r>
                <a:rPr lang="en-US" sz="1000" kern="1200" dirty="0">
                  <a:latin typeface="Franklin Gothic Medium" pitchFamily="34" charset="0"/>
                </a:rPr>
                <a:t>Pipe racks</a:t>
              </a:r>
            </a:p>
            <a:p>
              <a:pPr marL="171450" lvl="0" indent="-171450" algn="l" defTabSz="622300">
                <a:lnSpc>
                  <a:spcPct val="90000"/>
                </a:lnSpc>
                <a:spcBef>
                  <a:spcPct val="0"/>
                </a:spcBef>
                <a:spcAft>
                  <a:spcPts val="320"/>
                </a:spcAft>
                <a:buFontTx/>
                <a:buChar char="-"/>
              </a:pPr>
              <a:r>
                <a:rPr lang="en-US" sz="1000" dirty="0">
                  <a:latin typeface="Franklin Gothic Medium" pitchFamily="34" charset="0"/>
                </a:rPr>
                <a:t>Piping</a:t>
              </a:r>
            </a:p>
            <a:p>
              <a:pPr marL="171450" lvl="0" indent="-171450" algn="l" defTabSz="622300">
                <a:lnSpc>
                  <a:spcPct val="90000"/>
                </a:lnSpc>
                <a:spcBef>
                  <a:spcPct val="0"/>
                </a:spcBef>
                <a:spcAft>
                  <a:spcPts val="320"/>
                </a:spcAft>
                <a:buFontTx/>
                <a:buChar char="-"/>
              </a:pPr>
              <a:r>
                <a:rPr lang="en-US" sz="1000" kern="1200" dirty="0">
                  <a:latin typeface="Franklin Gothic Medium" pitchFamily="34" charset="0"/>
                </a:rPr>
                <a:t>Duct work</a:t>
              </a:r>
            </a:p>
            <a:p>
              <a:pPr marL="171450" lvl="0" indent="-171450" algn="l" defTabSz="622300">
                <a:lnSpc>
                  <a:spcPct val="90000"/>
                </a:lnSpc>
                <a:spcBef>
                  <a:spcPct val="0"/>
                </a:spcBef>
                <a:spcAft>
                  <a:spcPts val="320"/>
                </a:spcAft>
                <a:buFontTx/>
                <a:buChar char="-"/>
              </a:pPr>
              <a:r>
                <a:rPr lang="en-US" sz="1000" dirty="0">
                  <a:latin typeface="Franklin Gothic Medium" pitchFamily="34" charset="0"/>
                </a:rPr>
                <a:t>Structural Steel</a:t>
              </a:r>
              <a:endParaRPr lang="en-US" sz="1000" kern="1200" dirty="0">
                <a:latin typeface="Franklin Gothic Medium" pitchFamily="34" charset="0"/>
              </a:endParaRPr>
            </a:p>
            <a:p>
              <a:pPr marL="0" lvl="0" indent="0" algn="l" defTabSz="622300">
                <a:lnSpc>
                  <a:spcPct val="90000"/>
                </a:lnSpc>
                <a:spcBef>
                  <a:spcPct val="0"/>
                </a:spcBef>
                <a:spcAft>
                  <a:spcPts val="320"/>
                </a:spcAft>
                <a:buNone/>
              </a:pPr>
              <a:r>
                <a:rPr lang="en-US" sz="1000" kern="1200" dirty="0">
                  <a:latin typeface="Franklin Gothic Medium" pitchFamily="34" charset="0"/>
                </a:rPr>
                <a:t>- Equipment Bases</a:t>
              </a:r>
            </a:p>
            <a:p>
              <a:pPr marL="0" lvl="0" indent="0" algn="l" defTabSz="622300">
                <a:lnSpc>
                  <a:spcPct val="90000"/>
                </a:lnSpc>
                <a:spcBef>
                  <a:spcPct val="0"/>
                </a:spcBef>
                <a:spcAft>
                  <a:spcPts val="320"/>
                </a:spcAft>
                <a:buNone/>
              </a:pPr>
              <a:r>
                <a:rPr lang="en-US" sz="1000" kern="1200" dirty="0">
                  <a:latin typeface="Franklin Gothic Medium" pitchFamily="34" charset="0"/>
                </a:rPr>
                <a:t>- </a:t>
              </a:r>
            </a:p>
          </p:txBody>
        </p:sp>
      </p:grpSp>
      <p:sp>
        <p:nvSpPr>
          <p:cNvPr id="10" name="Rectangle: Rounded Corners 9">
            <a:extLst>
              <a:ext uri="{FF2B5EF4-FFF2-40B4-BE49-F238E27FC236}">
                <a16:creationId xmlns:a16="http://schemas.microsoft.com/office/drawing/2014/main" id="{D8F46FFF-2245-4551-9694-1D68F8B84DD0}"/>
              </a:ext>
            </a:extLst>
          </p:cNvPr>
          <p:cNvSpPr/>
          <p:nvPr/>
        </p:nvSpPr>
        <p:spPr>
          <a:xfrm>
            <a:off x="6944685" y="3429000"/>
            <a:ext cx="2234551" cy="2168236"/>
          </a:xfrm>
          <a:prstGeom prst="roundRect">
            <a:avLst>
              <a:gd name="adj" fmla="val 10000"/>
            </a:avLst>
          </a:prstGeom>
          <a:blipFill rotWithShape="1">
            <a:blip r:embed="rId3"/>
            <a:stretch>
              <a:fillRect/>
            </a:stretch>
          </a:blipFill>
          <a:ln>
            <a:solidFill>
              <a:srgbClr val="EF3C42"/>
            </a:solidFill>
          </a:ln>
        </p:spPr>
        <p:style>
          <a:lnRef idx="2">
            <a:scrgbClr r="0" g="0" b="0"/>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2" name="TextBox 11">
            <a:extLst>
              <a:ext uri="{FF2B5EF4-FFF2-40B4-BE49-F238E27FC236}">
                <a16:creationId xmlns:a16="http://schemas.microsoft.com/office/drawing/2014/main" id="{634CD78F-33F4-4FAC-9591-88E2BE892713}"/>
              </a:ext>
            </a:extLst>
          </p:cNvPr>
          <p:cNvSpPr txBox="1"/>
          <p:nvPr/>
        </p:nvSpPr>
        <p:spPr>
          <a:xfrm>
            <a:off x="2706623" y="6282231"/>
            <a:ext cx="6261811"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al.smith@raspm.com</a:t>
            </a:r>
            <a:r>
              <a:rPr lang="en-US" sz="1000" b="1" dirty="0">
                <a:latin typeface="Arial" panose="020B0604020202020204" pitchFamily="34" charset="0"/>
                <a:cs typeface="Arial" panose="020B0604020202020204" pitchFamily="34" charset="0"/>
              </a:rPr>
              <a:t>      </a:t>
            </a:r>
            <a:r>
              <a:rPr lang="en-US" sz="1000" b="1" u="sng" dirty="0">
                <a:latin typeface="Arial" panose="020B0604020202020204" pitchFamily="34" charset="0"/>
                <a:cs typeface="Arial" panose="020B0604020202020204" pitchFamily="34" charset="0"/>
              </a:rPr>
              <a:t>asmith@rasservices.com     </a:t>
            </a:r>
            <a:r>
              <a:rPr lang="en-US" sz="1000" b="1" dirty="0">
                <a:latin typeface="Arial" panose="020B0604020202020204" pitchFamily="34" charset="0"/>
                <a:cs typeface="Arial" panose="020B0604020202020204" pitchFamily="34" charset="0"/>
              </a:rPr>
              <a:t>361-407-1868    www.rasprojectservices.com</a:t>
            </a:r>
          </a:p>
        </p:txBody>
      </p:sp>
    </p:spTree>
    <p:extLst>
      <p:ext uri="{BB962C8B-B14F-4D97-AF65-F5344CB8AC3E}">
        <p14:creationId xmlns:p14="http://schemas.microsoft.com/office/powerpoint/2010/main" val="59392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9B86-ED93-46EB-93CC-4E0C3ECC5EC3}"/>
              </a:ext>
            </a:extLst>
          </p:cNvPr>
          <p:cNvSpPr>
            <a:spLocks noGrp="1"/>
          </p:cNvSpPr>
          <p:nvPr>
            <p:ph type="title"/>
          </p:nvPr>
        </p:nvSpPr>
        <p:spPr>
          <a:xfrm>
            <a:off x="981308" y="147783"/>
            <a:ext cx="11210692" cy="919018"/>
          </a:xfrm>
        </p:spPr>
        <p:txBody>
          <a:bodyPr>
            <a:noAutofit/>
          </a:bodyPr>
          <a:lstStyle/>
          <a:p>
            <a:r>
              <a:rPr lang="en-US" sz="2800" b="1" dirty="0">
                <a:highlight>
                  <a:srgbClr val="FF00FF"/>
                </a:highlight>
              </a:rPr>
              <a:t>RAS Project Services – </a:t>
            </a:r>
            <a:br>
              <a:rPr lang="en-US" sz="2800" b="1" dirty="0">
                <a:highlight>
                  <a:srgbClr val="FF00FF"/>
                </a:highlight>
              </a:rPr>
            </a:br>
            <a:r>
              <a:rPr lang="en-US" sz="2800" b="1" dirty="0">
                <a:highlight>
                  <a:srgbClr val="FF00FF"/>
                </a:highlight>
              </a:rPr>
              <a:t>Brokered Engineering, Fabrication &amp; Equipment </a:t>
            </a:r>
          </a:p>
        </p:txBody>
      </p:sp>
      <p:sp>
        <p:nvSpPr>
          <p:cNvPr id="3" name="Content Placeholder 2">
            <a:extLst>
              <a:ext uri="{FF2B5EF4-FFF2-40B4-BE49-F238E27FC236}">
                <a16:creationId xmlns:a16="http://schemas.microsoft.com/office/drawing/2014/main" id="{B3868AE1-620F-4F1E-8379-9673ED0BBC15}"/>
              </a:ext>
            </a:extLst>
          </p:cNvPr>
          <p:cNvSpPr>
            <a:spLocks noGrp="1"/>
          </p:cNvSpPr>
          <p:nvPr>
            <p:ph idx="1"/>
          </p:nvPr>
        </p:nvSpPr>
        <p:spPr>
          <a:xfrm>
            <a:off x="4729018" y="1066801"/>
            <a:ext cx="7259781" cy="2709671"/>
          </a:xfrm>
        </p:spPr>
        <p:txBody>
          <a:bodyPr>
            <a:normAutofit fontScale="92500" lnSpcReduction="10000"/>
          </a:bodyPr>
          <a:lstStyle/>
          <a:p>
            <a:r>
              <a:rPr lang="en-US" sz="1700" b="1" dirty="0"/>
              <a:t>Engineering Services</a:t>
            </a:r>
            <a:r>
              <a:rPr lang="en-US" sz="1700" dirty="0"/>
              <a:t>. </a:t>
            </a:r>
          </a:p>
          <a:p>
            <a:r>
              <a:rPr lang="en-US" sz="1700" b="1" dirty="0"/>
              <a:t>Brokered Services / Equipment / Materials</a:t>
            </a:r>
          </a:p>
          <a:p>
            <a:r>
              <a:rPr lang="en-US" sz="1400" dirty="0"/>
              <a:t>Registered Export Trading Company (ETC) capable of sourcing new and used equipment to most markets both domestic and abroad.</a:t>
            </a:r>
          </a:p>
          <a:p>
            <a:r>
              <a:rPr lang="en-US" sz="1400" dirty="0"/>
              <a:t>Currently listing over 5000 used equipment items for available for purchase.  </a:t>
            </a:r>
          </a:p>
          <a:p>
            <a:r>
              <a:rPr lang="en-US" sz="1400" dirty="0"/>
              <a:t>Unlimited access to new components to comply with all RFQ’s received.  Dedicated team to source out items for validation and approval in an expedited, accurate manner to meet complex delivery schedules. </a:t>
            </a:r>
          </a:p>
          <a:p>
            <a:r>
              <a:rPr lang="en-US" sz="1400" dirty="0"/>
              <a:t>Access and experience with a majority of the US suppliers who constantly provide equipment with highest productivity and reliability factors along with greatest service life averages in the industry. </a:t>
            </a:r>
          </a:p>
        </p:txBody>
      </p:sp>
      <p:pic>
        <p:nvPicPr>
          <p:cNvPr id="5" name="Picture 4" descr="A picture containing building, outdoor, train, sitting&#10;&#10;Description automatically generated">
            <a:extLst>
              <a:ext uri="{FF2B5EF4-FFF2-40B4-BE49-F238E27FC236}">
                <a16:creationId xmlns:a16="http://schemas.microsoft.com/office/drawing/2014/main" id="{422D0D0A-AF7A-4317-946A-778316AE7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942" y="1563254"/>
            <a:ext cx="3361076" cy="4227945"/>
          </a:xfrm>
          <a:prstGeom prst="rect">
            <a:avLst/>
          </a:prstGeom>
        </p:spPr>
      </p:pic>
      <p:sp>
        <p:nvSpPr>
          <p:cNvPr id="7" name="Rectangle 6">
            <a:extLst>
              <a:ext uri="{FF2B5EF4-FFF2-40B4-BE49-F238E27FC236}">
                <a16:creationId xmlns:a16="http://schemas.microsoft.com/office/drawing/2014/main" id="{3CE61036-21AD-4F06-A8E6-E1B27F74128B}"/>
              </a:ext>
            </a:extLst>
          </p:cNvPr>
          <p:cNvSpPr/>
          <p:nvPr/>
        </p:nvSpPr>
        <p:spPr>
          <a:xfrm>
            <a:off x="4892040" y="3977640"/>
            <a:ext cx="7013448" cy="2708434"/>
          </a:xfrm>
          <a:prstGeom prst="rect">
            <a:avLst/>
          </a:prstGeom>
        </p:spPr>
        <p:txBody>
          <a:bodyPr wrap="square">
            <a:spAutoFit/>
          </a:bodyPr>
          <a:lstStyle/>
          <a:p>
            <a:r>
              <a:rPr lang="en-US" sz="1600" b="1" dirty="0"/>
              <a:t>Equipment Brokered</a:t>
            </a:r>
          </a:p>
          <a:p>
            <a:r>
              <a:rPr lang="en-US" sz="1400" dirty="0"/>
              <a:t>-Pumps</a:t>
            </a:r>
          </a:p>
          <a:p>
            <a:r>
              <a:rPr lang="en-US" sz="1400" dirty="0"/>
              <a:t>-Fans</a:t>
            </a:r>
          </a:p>
          <a:p>
            <a:r>
              <a:rPr lang="en-US" sz="1400" dirty="0"/>
              <a:t>-Heat Exchangers (HX)</a:t>
            </a:r>
          </a:p>
          <a:p>
            <a:r>
              <a:rPr lang="en-US" sz="1400" dirty="0"/>
              <a:t>-Valves / automated/ </a:t>
            </a:r>
          </a:p>
          <a:p>
            <a:r>
              <a:rPr lang="en-US" sz="1400" dirty="0"/>
              <a:t>-PLC's/ DCS</a:t>
            </a:r>
          </a:p>
          <a:p>
            <a:r>
              <a:rPr lang="en-US" sz="1400" dirty="0"/>
              <a:t>-Capability to provide complete mounted skids with control systems.</a:t>
            </a:r>
          </a:p>
          <a:p>
            <a:r>
              <a:rPr lang="en-US" sz="1400" dirty="0"/>
              <a:t>-Piping/ exotic metals: Titanium, zirconium, 316SS, 304SS, carbon steel, 308 and 309SS.</a:t>
            </a:r>
          </a:p>
          <a:p>
            <a:r>
              <a:rPr lang="en-US" sz="1400" dirty="0"/>
              <a:t>-Fiber glass resins: equipment built using </a:t>
            </a:r>
            <a:r>
              <a:rPr lang="en-US" sz="1400" dirty="0" err="1"/>
              <a:t>Derakane</a:t>
            </a:r>
            <a:r>
              <a:rPr lang="en-US" sz="1400" dirty="0"/>
              <a:t>, Atlas Vinyl Esters.</a:t>
            </a:r>
          </a:p>
          <a:p>
            <a:r>
              <a:rPr lang="en-US" sz="1400" dirty="0"/>
              <a:t>-Tank fabrication; certified and noncertified/ Stamped vessels.</a:t>
            </a:r>
          </a:p>
          <a:p>
            <a:r>
              <a:rPr lang="en-US" sz="1400" dirty="0"/>
              <a:t>-Boilers/   Generators/  Agitators.</a:t>
            </a:r>
          </a:p>
          <a:p>
            <a:r>
              <a:rPr lang="en-US" sz="1400" dirty="0"/>
              <a:t>-Instruments: Radar Level indicators, RTD's, Flow level control, etc....</a:t>
            </a:r>
          </a:p>
        </p:txBody>
      </p:sp>
      <p:sp>
        <p:nvSpPr>
          <p:cNvPr id="8" name="TextBox 7">
            <a:extLst>
              <a:ext uri="{FF2B5EF4-FFF2-40B4-BE49-F238E27FC236}">
                <a16:creationId xmlns:a16="http://schemas.microsoft.com/office/drawing/2014/main" id="{F4E22608-9F96-40AC-981C-14523CDC80D0}"/>
              </a:ext>
            </a:extLst>
          </p:cNvPr>
          <p:cNvSpPr txBox="1"/>
          <p:nvPr/>
        </p:nvSpPr>
        <p:spPr>
          <a:xfrm>
            <a:off x="1916583" y="5992367"/>
            <a:ext cx="3079700"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asmith@rasservices.com</a:t>
            </a:r>
            <a:r>
              <a:rPr lang="en-US" sz="1000" b="1" dirty="0">
                <a:latin typeface="Arial" panose="020B0604020202020204" pitchFamily="34" charset="0"/>
                <a:cs typeface="Arial" panose="020B0604020202020204" pitchFamily="34" charset="0"/>
              </a:rPr>
              <a:t>    361-407-1868</a:t>
            </a:r>
          </a:p>
          <a:p>
            <a:r>
              <a:rPr lang="en-US" sz="1000" b="1" dirty="0">
                <a:latin typeface="Arial" panose="020B0604020202020204" pitchFamily="34" charset="0"/>
                <a:cs typeface="Arial" panose="020B0604020202020204" pitchFamily="34" charset="0"/>
              </a:rPr>
              <a:t>            www.rasprojectservices.com</a:t>
            </a:r>
          </a:p>
        </p:txBody>
      </p:sp>
    </p:spTree>
    <p:extLst>
      <p:ext uri="{BB962C8B-B14F-4D97-AF65-F5344CB8AC3E}">
        <p14:creationId xmlns:p14="http://schemas.microsoft.com/office/powerpoint/2010/main" val="4153562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972</TotalTime>
  <Words>2855</Words>
  <Application>Microsoft Office PowerPoint</Application>
  <PresentationFormat>Widescreen</PresentationFormat>
  <Paragraphs>350</Paragraphs>
  <Slides>20</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Arial</vt:lpstr>
      <vt:lpstr>Calibri</vt:lpstr>
      <vt:lpstr>Corbel</vt:lpstr>
      <vt:lpstr>Franklin Gothic Medium</vt:lpstr>
      <vt:lpstr>Gill Sans</vt:lpstr>
      <vt:lpstr>Gotham</vt:lpstr>
      <vt:lpstr>Gotham Medium</vt:lpstr>
      <vt:lpstr>Montserrat Medium</vt:lpstr>
      <vt:lpstr>Rockwell</vt:lpstr>
      <vt:lpstr>Times New Roman</vt:lpstr>
      <vt:lpstr>Wingdings</vt:lpstr>
      <vt:lpstr>Parallax</vt:lpstr>
      <vt:lpstr>PowerPoint Presentation</vt:lpstr>
      <vt:lpstr>PowerPoint Presentation</vt:lpstr>
      <vt:lpstr>PowerPoint Presentation</vt:lpstr>
      <vt:lpstr>PowerPoint Presentation</vt:lpstr>
      <vt:lpstr>PowerPoint Presentation</vt:lpstr>
      <vt:lpstr>PowerPoint Presentation</vt:lpstr>
      <vt:lpstr>  RAS Project Management</vt:lpstr>
      <vt:lpstr> RAS Fabrication &amp; Field Services </vt:lpstr>
      <vt:lpstr>RAS Project Services –  Brokered Engineering, Fabrication &amp; Equipment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Smith</dc:creator>
  <cp:lastModifiedBy>Al Smith</cp:lastModifiedBy>
  <cp:revision>78</cp:revision>
  <dcterms:created xsi:type="dcterms:W3CDTF">2019-09-28T14:12:03Z</dcterms:created>
  <dcterms:modified xsi:type="dcterms:W3CDTF">2019-10-04T17:16:37Z</dcterms:modified>
</cp:coreProperties>
</file>